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2019-05-24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9150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2019-05-24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21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2019-05-24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1825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2019-05-24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591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2019-05-24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866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2019-05-24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626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2019-05-24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0854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2019-05-24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317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2019-05-24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0395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2019-05-24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801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83-A1C5-49CC-B0EE-4A2D6D8846A0}" type="datetimeFigureOut">
              <a:rPr lang="pl-PL" smtClean="0"/>
              <a:t>2019-05-24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112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A583-A1C5-49CC-B0EE-4A2D6D8846A0}" type="datetimeFigureOut">
              <a:rPr lang="pl-PL" smtClean="0"/>
              <a:t>2019-05-24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C3D9F-68AA-49FA-83D4-C458AE3F6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4203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93615" y="2565297"/>
            <a:ext cx="6988029" cy="158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200" b="1" dirty="0"/>
              <a:t>Foxill </a:t>
            </a:r>
            <a:r>
              <a:rPr lang="pl-PL" sz="1200" dirty="0"/>
              <a:t>to lek przeciwhistaminowy zawierający </a:t>
            </a:r>
            <a:r>
              <a:rPr lang="pl-PL" sz="1200" dirty="0" err="1"/>
              <a:t>dimetynden</a:t>
            </a:r>
            <a:r>
              <a:rPr lang="pl-PL" sz="1200" dirty="0"/>
              <a:t>, w postaci żelu do stosowania na skórę,</a:t>
            </a:r>
            <a:r>
              <a:rPr lang="pl-PL" sz="1200" b="1" dirty="0"/>
              <a:t> </a:t>
            </a:r>
            <a:r>
              <a:rPr lang="pl-PL" sz="1200" dirty="0"/>
              <a:t>który:</a:t>
            </a:r>
          </a:p>
          <a:p>
            <a:pPr algn="just">
              <a:lnSpc>
                <a:spcPct val="150000"/>
              </a:lnSpc>
            </a:pPr>
            <a:endParaRPr lang="pl-PL" sz="1200" dirty="0"/>
          </a:p>
          <a:p>
            <a:pPr marL="228600" indent="-228600" algn="just">
              <a:lnSpc>
                <a:spcPct val="150000"/>
              </a:lnSpc>
              <a:buAutoNum type="arabicParenR"/>
            </a:pPr>
            <a:r>
              <a:rPr lang="pl-PL" sz="1400" b="1" dirty="0">
                <a:solidFill>
                  <a:srgbClr val="0070C0"/>
                </a:solidFill>
              </a:rPr>
              <a:t>zmniejsza świąd i obrzęk, </a:t>
            </a:r>
          </a:p>
          <a:p>
            <a:pPr marL="228600" indent="-228600" algn="just">
              <a:lnSpc>
                <a:spcPct val="150000"/>
              </a:lnSpc>
              <a:buAutoNum type="arabicParenR"/>
            </a:pPr>
            <a:r>
              <a:rPr lang="pl-PL" sz="1400" b="1" dirty="0">
                <a:solidFill>
                  <a:srgbClr val="0070C0"/>
                </a:solidFill>
              </a:rPr>
              <a:t>łagodzi podrażnienia skóry,</a:t>
            </a:r>
          </a:p>
          <a:p>
            <a:pPr marL="228600" indent="-228600" algn="just">
              <a:lnSpc>
                <a:spcPct val="150000"/>
              </a:lnSpc>
              <a:buAutoNum type="arabicParenR"/>
            </a:pPr>
            <a:r>
              <a:rPr lang="pl-PL" sz="1400" b="1" dirty="0">
                <a:solidFill>
                  <a:srgbClr val="0070C0"/>
                </a:solidFill>
              </a:rPr>
              <a:t>wykazuje miejscowe właściwości znieczulające</a:t>
            </a:r>
            <a:r>
              <a:rPr lang="pl-PL" sz="1400" b="1" dirty="0"/>
              <a:t>. </a:t>
            </a:r>
            <a:endParaRPr lang="pl-PL" sz="1400" dirty="0"/>
          </a:p>
        </p:txBody>
      </p:sp>
      <p:sp>
        <p:nvSpPr>
          <p:cNvPr id="8" name="Prostokąt 7"/>
          <p:cNvSpPr/>
          <p:nvPr/>
        </p:nvSpPr>
        <p:spPr>
          <a:xfrm>
            <a:off x="0" y="5047625"/>
            <a:ext cx="9112105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900" b="1" dirty="0"/>
              <a:t>FOXILL. Skład i postać: </a:t>
            </a:r>
            <a:r>
              <a:rPr lang="pl-PL" sz="900" dirty="0"/>
              <a:t>Bezbarwny, jednorodny żel. 1 g żelu zawiera 1 mg </a:t>
            </a:r>
            <a:r>
              <a:rPr lang="pl-PL" sz="900" dirty="0" err="1"/>
              <a:t>dimetyndenu</a:t>
            </a:r>
            <a:r>
              <a:rPr lang="pl-PL" sz="900" dirty="0"/>
              <a:t> </a:t>
            </a:r>
            <a:r>
              <a:rPr lang="pl-PL" sz="900" dirty="0" err="1"/>
              <a:t>maleinianu</a:t>
            </a:r>
            <a:r>
              <a:rPr lang="pl-PL" sz="900" dirty="0"/>
              <a:t>. Substancje pomocnicze o znanym działaniu: </a:t>
            </a:r>
            <a:r>
              <a:rPr lang="pl-PL" sz="900" dirty="0" err="1"/>
              <a:t>benzalkoniowy</a:t>
            </a:r>
            <a:r>
              <a:rPr lang="pl-PL" sz="900" dirty="0"/>
              <a:t> chlorek i glikol propylenowy.</a:t>
            </a:r>
            <a:r>
              <a:rPr lang="pl-PL" sz="900" b="1" dirty="0"/>
              <a:t> Wskazania: </a:t>
            </a:r>
            <a:r>
              <a:rPr lang="pl-PL" sz="900" dirty="0"/>
              <a:t>Świąd towarzyszący dermatozom, pokrzywce, ukąszeniom owadów, oparzeniom słonecznym, powierzchownym oparzeniom skóry (pierwszego stopnia).</a:t>
            </a:r>
            <a:r>
              <a:rPr lang="pl-PL" sz="900" b="1" dirty="0"/>
              <a:t> Przeciwwskazania: </a:t>
            </a:r>
            <a:r>
              <a:rPr lang="pl-PL" sz="900" dirty="0"/>
              <a:t>Nadwrażliwość na substancję czynną lub na którąkolwiek substancję pomocniczą. Oparzenia drugiego i trzeciego stopnia.</a:t>
            </a:r>
            <a:r>
              <a:rPr lang="pl-PL" sz="900" b="1" dirty="0"/>
              <a:t> Podmiot odpowiedzialny: </a:t>
            </a:r>
            <a:r>
              <a:rPr lang="pl-PL" sz="900" dirty="0"/>
              <a:t>Zakłady Farmaceutyczne Polpharma SA. Dodatkowych informacji o leku udziela: Polpharma Biuro Handlowe Sp. z o.o., ul. </a:t>
            </a:r>
            <a:r>
              <a:rPr lang="pl-PL" sz="900" dirty="0" err="1"/>
              <a:t>Bobrowiecka</a:t>
            </a:r>
            <a:r>
              <a:rPr lang="pl-PL" sz="900" dirty="0"/>
              <a:t> 6, 00-728 Warszawa, tel. +48 22 364 61 00; fax. +48 22 364 61 02. www.polpharma.pl. </a:t>
            </a:r>
            <a:r>
              <a:rPr lang="pl-PL" sz="900" dirty="0" err="1"/>
              <a:t>ChPL</a:t>
            </a:r>
            <a:r>
              <a:rPr lang="pl-PL" sz="900" dirty="0"/>
              <a:t>: 2016.10.27.</a:t>
            </a:r>
          </a:p>
          <a:p>
            <a:pPr algn="just"/>
            <a:endParaRPr lang="pl-PL" sz="900" dirty="0"/>
          </a:p>
          <a:p>
            <a:pPr algn="just"/>
            <a:r>
              <a:rPr lang="pl-PL" sz="1600" dirty="0"/>
              <a:t>Przed użyciem zapoznaj się z ulotką, która zawiera wskazania, przeciwwskazania, dane dotyczące działań niepożądanych i dawkowanie oraz informacje dotyczące stosowania produktu leczniczego, bądź skonsultuj się z lekarzem lub farmaceutą, gdyż każdy lek niewłaściwie stosowany zagraża Twojemu życiu lub zdrowiu.</a:t>
            </a:r>
          </a:p>
        </p:txBody>
      </p:sp>
      <p:sp>
        <p:nvSpPr>
          <p:cNvPr id="6" name="Prostokąt 5"/>
          <p:cNvSpPr/>
          <p:nvPr/>
        </p:nvSpPr>
        <p:spPr>
          <a:xfrm>
            <a:off x="0" y="0"/>
            <a:ext cx="92525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800" dirty="0"/>
              <a:t>FOX/007/02-2019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9" t="35757" r="27064" b="35044"/>
          <a:stretch/>
        </p:blipFill>
        <p:spPr>
          <a:xfrm>
            <a:off x="4726197" y="3132493"/>
            <a:ext cx="3964797" cy="1794928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C76488B2-DCDA-4BDB-AEEA-CD3E9147E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730" y="545622"/>
            <a:ext cx="3489820" cy="1334749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xmlns="" id="{F4A32019-B7EC-480E-8D64-29F50B965ACF}"/>
              </a:ext>
            </a:extLst>
          </p:cNvPr>
          <p:cNvSpPr txBox="1"/>
          <p:nvPr/>
        </p:nvSpPr>
        <p:spPr>
          <a:xfrm>
            <a:off x="4481318" y="498789"/>
            <a:ext cx="48907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>
                <a:solidFill>
                  <a:srgbClr val="C00000"/>
                </a:solidFill>
              </a:rPr>
              <a:t>SZYBKA POMOC NA UKĄSZENIA OWADÓW, </a:t>
            </a:r>
            <a:endParaRPr lang="pl-PL" sz="2400" dirty="0"/>
          </a:p>
          <a:p>
            <a:r>
              <a:rPr lang="pl-PL" sz="2000" i="1" dirty="0"/>
              <a:t>OPARZENIA SŁONECZNE I POKRZYWKĘ</a:t>
            </a:r>
          </a:p>
        </p:txBody>
      </p:sp>
    </p:spTree>
    <p:extLst>
      <p:ext uri="{BB962C8B-B14F-4D97-AF65-F5344CB8AC3E}">
        <p14:creationId xmlns:p14="http://schemas.microsoft.com/office/powerpoint/2010/main" val="75518336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3E7ECDC3E69D44940611E92D412732" ma:contentTypeVersion="1" ma:contentTypeDescription="Utwórz nowy dokument." ma:contentTypeScope="" ma:versionID="c3c8b85c6e3b3328b3348e925b1f07d0">
  <xsd:schema xmlns:xsd="http://www.w3.org/2001/XMLSchema" xmlns:xs="http://www.w3.org/2001/XMLSchema" xmlns:p="http://schemas.microsoft.com/office/2006/metadata/properties" xmlns:ns2="c795e9a5-8920-4954-9141-eaafe1e2d940" targetNamespace="http://schemas.microsoft.com/office/2006/metadata/properties" ma:root="true" ma:fieldsID="4fa32f6162536744f3063b3a66bc4ea0" ns2:_="">
    <xsd:import namespace="c795e9a5-8920-4954-9141-eaafe1e2d94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5e9a5-8920-4954-9141-eaafe1e2d9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479C8A-B154-47BD-916E-2C39037179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EEDD0A-07F9-43FA-8D99-C48AD1AD34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95e9a5-8920-4954-9141-eaafe1e2d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DD88EC3-C006-4E73-8392-DE09AC1B4934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c795e9a5-8920-4954-9141-eaafe1e2d94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212</Words>
  <Application>Microsoft Office PowerPoint</Application>
  <PresentationFormat>Pokaz na ekranie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Kułakowska Katarzyna</dc:creator>
  <cp:lastModifiedBy>Ciuchta Małgorzata</cp:lastModifiedBy>
  <cp:revision>31</cp:revision>
  <cp:lastPrinted>2017-01-20T11:21:26Z</cp:lastPrinted>
  <dcterms:created xsi:type="dcterms:W3CDTF">2015-05-25T09:14:48Z</dcterms:created>
  <dcterms:modified xsi:type="dcterms:W3CDTF">2019-05-24T13:57:46Z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0x010100553E7ECDC3E69D44940611E92D412732</vt:lpwstr>
  </property>
</Properties>
</file>