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38CF-DB15-4CEF-8B8A-64147A8BEA39}" type="datetimeFigureOut">
              <a:rPr lang="pl-PL" smtClean="0"/>
              <a:t>2019-05-28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52C-790F-4156-A664-1BC894FED7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819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38CF-DB15-4CEF-8B8A-64147A8BEA39}" type="datetimeFigureOut">
              <a:rPr lang="pl-PL" smtClean="0"/>
              <a:t>2019-05-28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52C-790F-4156-A664-1BC894FED7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243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38CF-DB15-4CEF-8B8A-64147A8BEA39}" type="datetimeFigureOut">
              <a:rPr lang="pl-PL" smtClean="0"/>
              <a:t>2019-05-28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52C-790F-4156-A664-1BC894FED7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7228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38CF-DB15-4CEF-8B8A-64147A8BEA39}" type="datetimeFigureOut">
              <a:rPr lang="pl-PL" smtClean="0"/>
              <a:t>2019-05-28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52C-790F-4156-A664-1BC894FED7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843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38CF-DB15-4CEF-8B8A-64147A8BEA39}" type="datetimeFigureOut">
              <a:rPr lang="pl-PL" smtClean="0"/>
              <a:t>2019-05-28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52C-790F-4156-A664-1BC894FED7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210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38CF-DB15-4CEF-8B8A-64147A8BEA39}" type="datetimeFigureOut">
              <a:rPr lang="pl-PL" smtClean="0"/>
              <a:t>2019-05-28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52C-790F-4156-A664-1BC894FED7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63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38CF-DB15-4CEF-8B8A-64147A8BEA39}" type="datetimeFigureOut">
              <a:rPr lang="pl-PL" smtClean="0"/>
              <a:t>2019-05-28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52C-790F-4156-A664-1BC894FED7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0934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38CF-DB15-4CEF-8B8A-64147A8BEA39}" type="datetimeFigureOut">
              <a:rPr lang="pl-PL" smtClean="0"/>
              <a:t>2019-05-28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52C-790F-4156-A664-1BC894FED7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4153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38CF-DB15-4CEF-8B8A-64147A8BEA39}" type="datetimeFigureOut">
              <a:rPr lang="pl-PL" smtClean="0"/>
              <a:t>2019-05-28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52C-790F-4156-A664-1BC894FED7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0134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38CF-DB15-4CEF-8B8A-64147A8BEA39}" type="datetimeFigureOut">
              <a:rPr lang="pl-PL" smtClean="0"/>
              <a:t>2019-05-28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52C-790F-4156-A664-1BC894FED7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6969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C38CF-DB15-4CEF-8B8A-64147A8BEA39}" type="datetimeFigureOut">
              <a:rPr lang="pl-PL" smtClean="0"/>
              <a:t>2019-05-28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152C-790F-4156-A664-1BC894FED7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1702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C38CF-DB15-4CEF-8B8A-64147A8BEA39}" type="datetimeFigureOut">
              <a:rPr lang="pl-PL" smtClean="0"/>
              <a:t>2019-05-28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4152C-790F-4156-A664-1BC894FED74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8464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63275" y="2277447"/>
            <a:ext cx="599290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l-PL" b="1" dirty="0"/>
              <a:t>Nawilżające</a:t>
            </a:r>
            <a:r>
              <a:rPr lang="pl-PL" dirty="0"/>
              <a:t> krople do oczu - typu </a:t>
            </a:r>
            <a:r>
              <a:rPr lang="pl-PL" b="1" dirty="0"/>
              <a:t>,,sztuczne łzy”</a:t>
            </a:r>
            <a:r>
              <a:rPr lang="pl-PL" dirty="0"/>
              <a:t>. Krople </a:t>
            </a:r>
            <a:r>
              <a:rPr lang="pl-PL" dirty="0" err="1"/>
              <a:t>Lacrimal</a:t>
            </a:r>
            <a:r>
              <a:rPr lang="pl-PL" dirty="0"/>
              <a:t> zastępują łzy i stosowane są w zespole suchego oka. </a:t>
            </a:r>
          </a:p>
          <a:p>
            <a:pPr>
              <a:spcAft>
                <a:spcPts val="1200"/>
              </a:spcAft>
            </a:pPr>
            <a:r>
              <a:rPr lang="pl-PL" b="1" dirty="0"/>
              <a:t>Łagodzą objawy dyskomfortu i podrażnienia </a:t>
            </a:r>
            <a:r>
              <a:rPr lang="pl-PL" dirty="0"/>
              <a:t>oczu związane z niedostatecznym wydzielaniem łez. </a:t>
            </a:r>
          </a:p>
          <a:p>
            <a:pPr>
              <a:spcAft>
                <a:spcPts val="1200"/>
              </a:spcAft>
            </a:pPr>
            <a:endParaRPr lang="pl-PL" sz="1400" dirty="0"/>
          </a:p>
          <a:p>
            <a:r>
              <a:rPr lang="pl-PL" sz="1400" dirty="0" err="1"/>
              <a:t>Lacrimal</a:t>
            </a:r>
            <a:r>
              <a:rPr lang="pl-PL" sz="1400" dirty="0"/>
              <a:t> stosuje się w dolegliwościach związanych z zespołem suchego oka spowodowanych czynnikami środowiskowymi, takimi jak:</a:t>
            </a:r>
          </a:p>
          <a:p>
            <a:pPr marL="285750" indent="-285750">
              <a:buFontTx/>
              <a:buChar char="-"/>
            </a:pPr>
            <a:r>
              <a:rPr lang="pl-PL" sz="1400" dirty="0"/>
              <a:t>praca przy komputerze, czytanie,</a:t>
            </a:r>
          </a:p>
          <a:p>
            <a:pPr marL="285750" indent="-285750">
              <a:buFontTx/>
              <a:buChar char="-"/>
            </a:pPr>
            <a:r>
              <a:rPr lang="pl-PL" sz="1400" dirty="0"/>
              <a:t>przebywanie w klimatyzowanych pomieszczeniach, </a:t>
            </a:r>
          </a:p>
          <a:p>
            <a:pPr marL="285750" indent="-285750">
              <a:buFontTx/>
              <a:buChar char="-"/>
            </a:pPr>
            <a:r>
              <a:rPr lang="pl-PL" sz="1400" dirty="0"/>
              <a:t>przebywanie w pomieszczeniach o dużym zapyleniu,</a:t>
            </a:r>
          </a:p>
          <a:p>
            <a:pPr marL="285750" indent="-285750">
              <a:buFontTx/>
              <a:buChar char="-"/>
            </a:pPr>
            <a:r>
              <a:rPr lang="pl-PL" sz="1400" dirty="0"/>
              <a:t>długie przebywanie na słońcu i wietrze,</a:t>
            </a:r>
          </a:p>
          <a:p>
            <a:pPr marL="285750" indent="-285750">
              <a:buFontTx/>
              <a:buChar char="-"/>
            </a:pPr>
            <a:r>
              <a:rPr lang="pl-PL" sz="1400" dirty="0"/>
              <a:t>wielogodzinne prowadzenie pojazdu,</a:t>
            </a:r>
          </a:p>
          <a:p>
            <a:pPr marL="285750" indent="-285750">
              <a:buFontTx/>
              <a:buChar char="-"/>
            </a:pPr>
            <a:r>
              <a:rPr lang="pl-PL" sz="1400" dirty="0"/>
              <a:t>w innych sytuacjach, kiedy oko jest podrażnione i występuje uczucie suchości spowodowane np. stosowaniem soczewek.</a:t>
            </a:r>
          </a:p>
          <a:p>
            <a:pPr>
              <a:spcAft>
                <a:spcPts val="1200"/>
              </a:spcAft>
            </a:pPr>
            <a:endParaRPr lang="pl-PL" sz="1400" dirty="0"/>
          </a:p>
        </p:txBody>
      </p:sp>
      <p:grpSp>
        <p:nvGrpSpPr>
          <p:cNvPr id="8" name="Grupa 7"/>
          <p:cNvGrpSpPr/>
          <p:nvPr/>
        </p:nvGrpSpPr>
        <p:grpSpPr>
          <a:xfrm>
            <a:off x="5436096" y="1773396"/>
            <a:ext cx="3937625" cy="4869160"/>
            <a:chOff x="5652120" y="2306473"/>
            <a:chExt cx="3937625" cy="4869160"/>
          </a:xfrm>
        </p:grpSpPr>
        <p:pic>
          <p:nvPicPr>
            <p:cNvPr id="3" name="Obraz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52120" y="2306473"/>
              <a:ext cx="3937625" cy="4869160"/>
            </a:xfrm>
            <a:prstGeom prst="rect">
              <a:avLst/>
            </a:prstGeom>
          </p:spPr>
        </p:pic>
        <p:sp>
          <p:nvSpPr>
            <p:cNvPr id="6" name="pole tekstowe 5"/>
            <p:cNvSpPr txBox="1"/>
            <p:nvPr/>
          </p:nvSpPr>
          <p:spPr>
            <a:xfrm>
              <a:off x="8782377" y="5085184"/>
              <a:ext cx="353943" cy="137803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pl-PL" sz="1100" dirty="0">
                  <a:solidFill>
                    <a:schemeClr val="accent5">
                      <a:lumMod val="50000"/>
                    </a:schemeClr>
                  </a:solidFill>
                </a:rPr>
                <a:t>WYRÓB MEDYCZNY</a:t>
              </a:r>
            </a:p>
          </p:txBody>
        </p:sp>
      </p:grpSp>
      <p:sp>
        <p:nvSpPr>
          <p:cNvPr id="7" name="Prostokąt 6"/>
          <p:cNvSpPr/>
          <p:nvPr/>
        </p:nvSpPr>
        <p:spPr>
          <a:xfrm>
            <a:off x="163275" y="1392443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i="1" dirty="0"/>
              <a:t>Nawilżające krople do oczu</a:t>
            </a:r>
            <a:r>
              <a:rPr lang="pl-PL" sz="2400" b="1" dirty="0"/>
              <a:t>, 2x5 ml</a:t>
            </a:r>
          </a:p>
          <a:p>
            <a:r>
              <a:rPr lang="pl-PL" sz="1200" i="1" dirty="0"/>
              <a:t>Alkohol poliwinylowy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4512"/>
            <a:ext cx="4045408" cy="93224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0" y="6642556"/>
            <a:ext cx="91563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800" dirty="0">
                <a:solidFill>
                  <a:srgbClr val="000000"/>
                </a:solidFill>
                <a:latin typeface="Calibri" panose="020F0502020204030204" pitchFamily="34" charset="0"/>
              </a:rPr>
              <a:t>LAC/043/07-2018</a:t>
            </a:r>
            <a:endParaRPr lang="pl-PL" sz="800" dirty="0"/>
          </a:p>
        </p:txBody>
      </p:sp>
    </p:spTree>
    <p:extLst>
      <p:ext uri="{BB962C8B-B14F-4D97-AF65-F5344CB8AC3E}">
        <p14:creationId xmlns:p14="http://schemas.microsoft.com/office/powerpoint/2010/main" val="173939993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3E7ECDC3E69D44940611E92D412732" ma:contentTypeVersion="1" ma:contentTypeDescription="Utwórz nowy dokument." ma:contentTypeScope="" ma:versionID="c3c8b85c6e3b3328b3348e925b1f07d0">
  <xsd:schema xmlns:xsd="http://www.w3.org/2001/XMLSchema" xmlns:xs="http://www.w3.org/2001/XMLSchema" xmlns:p="http://schemas.microsoft.com/office/2006/metadata/properties" xmlns:ns2="c795e9a5-8920-4954-9141-eaafe1e2d940" targetNamespace="http://schemas.microsoft.com/office/2006/metadata/properties" ma:root="true" ma:fieldsID="4fa32f6162536744f3063b3a66bc4ea0" ns2:_="">
    <xsd:import namespace="c795e9a5-8920-4954-9141-eaafe1e2d94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5e9a5-8920-4954-9141-eaafe1e2d9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E4E523-DD9D-4DE9-A3EF-3BB40CEAEFF9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metadata/properties"/>
    <ds:schemaRef ds:uri="c795e9a5-8920-4954-9141-eaafe1e2d940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D662DC6-FC52-474D-BAC1-DA808B2405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95e9a5-8920-4954-9141-eaafe1e2d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3B641D1-5699-4CD9-BBE4-AC9EEEAE56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110</Words>
  <Application>Microsoft Office PowerPoint</Application>
  <PresentationFormat>Pokaz na ekranie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Calibri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Kułakowska Katarzyna</dc:creator>
  <cp:lastModifiedBy>Ciuchta Małgorzata</cp:lastModifiedBy>
  <cp:revision>18</cp:revision>
  <dcterms:created xsi:type="dcterms:W3CDTF">2015-04-20T15:16:47Z</dcterms:created>
  <dcterms:modified xsi:type="dcterms:W3CDTF">2019-05-28T13:25:25Z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0x010100553E7ECDC3E69D44940611E92D412732</vt:lpwstr>
  </property>
</Properties>
</file>