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78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5B"/>
    <a:srgbClr val="D70F5B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79412-07E3-4B4A-9AF8-ECBBA88666EA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80084-F351-44CD-B157-9CD93F4D1A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46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5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5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7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7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2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47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2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0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2D2D-426E-48FE-9A5F-5CD29BCD2D0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/>
              <a:t>2019-11-27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29B9-A4D3-445C-8AD7-D685D30DF89D}" type="slidenum">
              <a:rPr lang="pl-P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4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49" y="2088955"/>
            <a:ext cx="3119462" cy="46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3844"/>
            <a:ext cx="2864108" cy="125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1756080" y="683500"/>
            <a:ext cx="7200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Calibri (Tekst podstawowy)"/>
              </a:rPr>
              <a:t>Allertec Wapno Plus</a:t>
            </a:r>
            <a:endParaRPr lang="pl-PL" sz="2000" dirty="0">
              <a:latin typeface="Calibri (Tekst podstawowy)"/>
            </a:endParaRPr>
          </a:p>
          <a:p>
            <a:r>
              <a:rPr lang="pl-PL" sz="1400" dirty="0">
                <a:latin typeface="Calibri (Tekst podstawowy)"/>
              </a:rPr>
              <a:t>suplement diety</a:t>
            </a:r>
            <a:r>
              <a:rPr lang="pl-PL" sz="1400" b="1" i="1" dirty="0">
                <a:latin typeface="Calibri (Tekst podstawowy)"/>
              </a:rPr>
              <a:t>    </a:t>
            </a:r>
          </a:p>
          <a:p>
            <a:r>
              <a:rPr lang="pl-PL" sz="2000" b="1" dirty="0">
                <a:latin typeface="Calibri (Tekst podstawowy)"/>
              </a:rPr>
              <a:t>Dla osób podatnych na alergeny*</a:t>
            </a:r>
            <a:endParaRPr lang="pl-PL" sz="2000" b="1" i="1" dirty="0">
              <a:latin typeface="Calibri (Tekst podstawowy)"/>
            </a:endParaRPr>
          </a:p>
          <a:p>
            <a:endParaRPr lang="pl-PL" sz="1400" dirty="0">
              <a:latin typeface="Calibri (Tekst podstawowy)"/>
            </a:endParaRPr>
          </a:p>
          <a:p>
            <a:r>
              <a:rPr lang="pl-PL" sz="1400" dirty="0">
                <a:latin typeface="Calibri (Tekst podstawowy)"/>
              </a:rPr>
              <a:t>20 tabletek musujących o smaku cytrynowym</a:t>
            </a:r>
            <a:r>
              <a:rPr lang="pl-PL" sz="1400" b="1" i="1" dirty="0">
                <a:latin typeface="Calibri (Tekst podstawowy)"/>
              </a:rPr>
              <a:t>        </a:t>
            </a:r>
            <a:endParaRPr lang="pl-PL" sz="1400" dirty="0">
              <a:latin typeface="Calibri (Tekst podstawowy)"/>
            </a:endParaRPr>
          </a:p>
          <a:p>
            <a:r>
              <a:rPr lang="pl-PL" sz="1400" dirty="0">
                <a:latin typeface="Calibri (Tekst podstawowy)"/>
              </a:rPr>
              <a:t>Zawiera: wapń + pachnotka + kwercetyna + </a:t>
            </a:r>
            <a:r>
              <a:rPr lang="pl-PL" sz="1400" dirty="0" err="1">
                <a:latin typeface="Calibri (Tekst podstawowy)"/>
              </a:rPr>
              <a:t>wit</a:t>
            </a:r>
            <a:r>
              <a:rPr lang="pl-PL" sz="1400" dirty="0">
                <a:latin typeface="Calibri (Tekst podstawowy)"/>
              </a:rPr>
              <a:t>. D3</a:t>
            </a:r>
          </a:p>
          <a:p>
            <a:endParaRPr lang="pl-PL" sz="1400" b="1" dirty="0">
              <a:latin typeface="Calibri (Tekst podstawowy)"/>
            </a:endParaRPr>
          </a:p>
          <a:p>
            <a:r>
              <a:rPr lang="pl-PL" sz="1200" b="1" dirty="0"/>
              <a:t>*Liść pachnotki zwyczajnej</a:t>
            </a:r>
            <a:r>
              <a:rPr lang="pl-PL" sz="1200" dirty="0"/>
              <a:t> (ekstrakt) – wspomaga produkcję swoistych przeciwciał pełniących ważną rolę </a:t>
            </a:r>
            <a:br>
              <a:rPr lang="pl-PL" sz="1200" dirty="0"/>
            </a:br>
            <a:r>
              <a:rPr lang="pl-PL" sz="1200" dirty="0"/>
              <a:t>w odpowiedzi przeciwko antygenom, które powstają podczas zetknięcia z alergenem (np. pyłki traw i drzew, roztocza, pochodzenia zwierzęcego, zarodniki grzybów pleśniowych) oraz wspiera produkcję cytokin, które są odpowiedzialne za prawidłowe funkcjonowanie układu odpornościowego. Korzystnie wpływa na odporność organizmu. Przyczynia się do zwiększenia niespecyficznej odporności komórkowej.</a:t>
            </a:r>
          </a:p>
          <a:p>
            <a:r>
              <a:rPr lang="pl-PL" sz="1200" dirty="0"/>
              <a:t> </a:t>
            </a:r>
          </a:p>
          <a:p>
            <a:r>
              <a:rPr lang="pl-PL" sz="1200" b="1" dirty="0"/>
              <a:t>Wapń</a:t>
            </a:r>
            <a:r>
              <a:rPr lang="pl-PL" sz="1200" dirty="0"/>
              <a:t> – bierze udział w procesie podziału i specjalizacji komórek.</a:t>
            </a:r>
          </a:p>
          <a:p>
            <a:r>
              <a:rPr lang="pl-PL" sz="1200" dirty="0"/>
              <a:t> </a:t>
            </a:r>
          </a:p>
          <a:p>
            <a:r>
              <a:rPr lang="pl-PL" sz="1200" b="1" dirty="0"/>
              <a:t>Witamina D</a:t>
            </a:r>
            <a:r>
              <a:rPr lang="pl-PL" sz="1200" dirty="0"/>
              <a:t> – wspomaga prawidłowe działanie układu odpornościowego, bierze udział w podziale komórek </a:t>
            </a:r>
            <a:br>
              <a:rPr lang="pl-PL" sz="1200" dirty="0"/>
            </a:br>
            <a:r>
              <a:rPr lang="pl-PL" sz="1200" dirty="0"/>
              <a:t>i pomaga w prawidłowym wykorzystaniu wapnia.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Zawiera </a:t>
            </a:r>
            <a:r>
              <a:rPr lang="pl-PL" sz="1200" b="1" dirty="0"/>
              <a:t>kwercetynę</a:t>
            </a:r>
            <a:r>
              <a:rPr lang="pl-PL" sz="1200" dirty="0"/>
              <a:t> pozyskaną z ekstraktu z kwiatów perełkowca japońskiego (</a:t>
            </a:r>
            <a:r>
              <a:rPr lang="pl-PL" sz="1200" i="1" dirty="0" err="1"/>
              <a:t>Sophora</a:t>
            </a:r>
            <a:r>
              <a:rPr lang="pl-PL" sz="1200" i="1" dirty="0"/>
              <a:t> </a:t>
            </a:r>
            <a:r>
              <a:rPr lang="pl-PL" sz="1200" i="1" dirty="0" err="1"/>
              <a:t>japonica</a:t>
            </a:r>
            <a:r>
              <a:rPr lang="pl-PL" sz="1200" dirty="0"/>
              <a:t>).</a:t>
            </a:r>
          </a:p>
          <a:p>
            <a:endParaRPr lang="pl-PL" sz="1400" b="1" dirty="0">
              <a:latin typeface="Calibri (Tekst podstawowy)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812360" y="6623774"/>
            <a:ext cx="1372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/>
              <a:t>ALL-Ca/030/11-2019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6E2C9681-0F19-48FD-B21D-C6C58695C208}"/>
              </a:ext>
            </a:extLst>
          </p:cNvPr>
          <p:cNvSpPr/>
          <p:nvPr/>
        </p:nvSpPr>
        <p:spPr>
          <a:xfrm>
            <a:off x="5556494" y="5877272"/>
            <a:ext cx="3528908" cy="730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prstClr val="white"/>
                </a:solidFill>
              </a:rPr>
              <a:t>SUPLEMENT DIETY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FF900863-4981-4D71-AE1E-A96D8EDC16E8}"/>
              </a:ext>
            </a:extLst>
          </p:cNvPr>
          <p:cNvSpPr txBox="1"/>
          <p:nvPr/>
        </p:nvSpPr>
        <p:spPr>
          <a:xfrm>
            <a:off x="3371323" y="591912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Producent: ZF Polpharma S.A., </a:t>
            </a:r>
            <a:br>
              <a:rPr lang="pl-PL" sz="1200" dirty="0"/>
            </a:br>
            <a:r>
              <a:rPr lang="pl-PL" sz="1200" dirty="0"/>
              <a:t>ul. Pelplińska 13, </a:t>
            </a:r>
            <a:br>
              <a:rPr lang="pl-PL" sz="1200" dirty="0"/>
            </a:br>
            <a:r>
              <a:rPr lang="pl-PL" sz="1200" dirty="0"/>
              <a:t>83-200 Starogard Gdański</a:t>
            </a:r>
          </a:p>
        </p:txBody>
      </p:sp>
    </p:spTree>
    <p:extLst>
      <p:ext uri="{BB962C8B-B14F-4D97-AF65-F5344CB8AC3E}">
        <p14:creationId xmlns:p14="http://schemas.microsoft.com/office/powerpoint/2010/main" val="3439922711"/>
      </p:ext>
    </p:extLst>
  </p:cSld>
  <p:clrMapOvr>
    <a:masterClrMapping/>
  </p:clrMapOvr>
</p:sld>
</file>

<file path=ppt/theme/theme1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F03B02-79D2-4138-A50F-99B1DA0C7F2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c795e9a5-8920-4954-9141-eaafe1e2d94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631E08-5841-4524-9D3D-6CE9DDA1FE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F594D-5FB8-4E3F-8815-09EE7C4128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52</Words>
  <Application>Microsoft Office PowerPoint</Application>
  <PresentationFormat>Pokaz na ekranie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(Tekst podstawowy)</vt:lpstr>
      <vt:lpstr>2_Motyw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131</cp:revision>
  <dcterms:created xsi:type="dcterms:W3CDTF">2013-05-07T11:32:32Z</dcterms:created>
  <dcterms:modified xsi:type="dcterms:W3CDTF">2019-11-27T13:04:17Z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