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2019-11-27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915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2019-11-27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21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2019-11-27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182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2019-11-27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591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2019-11-27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866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2019-11-27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626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2019-11-27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085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2019-11-27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17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2019-11-27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039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2019-11-27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801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2019-11-27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112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A583-A1C5-49CC-B0EE-4A2D6D8846A0}" type="datetimeFigureOut">
              <a:rPr lang="pl-PL" smtClean="0"/>
              <a:t>2019-11-27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420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428" y="1750269"/>
            <a:ext cx="2475572" cy="3310470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90618" y="1895788"/>
            <a:ext cx="637721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pl-PL" sz="1400" b="1" dirty="0" err="1"/>
              <a:t>Polcrom</a:t>
            </a:r>
            <a:r>
              <a:rPr lang="pl-PL" sz="1400" b="1" dirty="0"/>
              <a:t> jest lekiem przeciwalergicznym </a:t>
            </a:r>
            <a:r>
              <a:rPr lang="pl-PL" sz="1400" dirty="0"/>
              <a:t>zawierającym </a:t>
            </a:r>
            <a:r>
              <a:rPr lang="pl-PL" sz="1400" dirty="0" err="1"/>
              <a:t>kromoglikan</a:t>
            </a:r>
            <a:r>
              <a:rPr lang="pl-PL" sz="1400" dirty="0"/>
              <a:t> sodu. </a:t>
            </a:r>
          </a:p>
          <a:p>
            <a:pPr>
              <a:spcBef>
                <a:spcPts val="600"/>
              </a:spcBef>
            </a:pPr>
            <a:r>
              <a:rPr lang="pl-PL" sz="1400" dirty="0"/>
              <a:t>Jest zalecany do stosowania </a:t>
            </a:r>
            <a:r>
              <a:rPr lang="pl-PL" sz="1400" b="1" dirty="0"/>
              <a:t>w alergicznym zapaleniu spojówek i rogówki </a:t>
            </a:r>
            <a:br>
              <a:rPr lang="pl-PL" sz="1400" b="1" dirty="0"/>
            </a:br>
            <a:r>
              <a:rPr lang="pl-PL" sz="1400" dirty="0"/>
              <a:t>(w tym wiosennym i sezonowym).</a:t>
            </a:r>
            <a:r>
              <a:rPr lang="pl-PL" sz="1400" b="1" dirty="0"/>
              <a:t> </a:t>
            </a:r>
          </a:p>
          <a:p>
            <a:pPr>
              <a:spcBef>
                <a:spcPts val="600"/>
              </a:spcBef>
            </a:pPr>
            <a:endParaRPr lang="pl-PL" sz="1400" b="1" dirty="0"/>
          </a:p>
          <a:p>
            <a:pPr>
              <a:spcBef>
                <a:spcPts val="600"/>
              </a:spcBef>
            </a:pPr>
            <a:r>
              <a:rPr lang="pl-PL" sz="1400" b="1" dirty="0"/>
              <a:t>Jego działanie polega na hamowaniu uwalniania histaminy i innych substancji</a:t>
            </a:r>
            <a:r>
              <a:rPr lang="pl-PL" sz="1400" dirty="0"/>
              <a:t> biorących udział w przebiegu reakcji alergicznych. W efekcie </a:t>
            </a:r>
            <a:r>
              <a:rPr lang="pl-PL" sz="1400" b="1" dirty="0"/>
              <a:t>nie dochodzi do wystąpienia reakcji uczuleniowej</a:t>
            </a:r>
            <a:r>
              <a:rPr lang="pl-PL" sz="1400" dirty="0"/>
              <a:t>. </a:t>
            </a:r>
          </a:p>
          <a:p>
            <a:pPr>
              <a:spcBef>
                <a:spcPts val="600"/>
              </a:spcBef>
            </a:pPr>
            <a:endParaRPr lang="pl-PL" sz="1400" dirty="0"/>
          </a:p>
          <a:p>
            <a:pPr>
              <a:spcBef>
                <a:spcPts val="600"/>
              </a:spcBef>
            </a:pPr>
            <a:r>
              <a:rPr lang="pl-PL" sz="1400" dirty="0"/>
              <a:t>Lek jest bardzo dobrze tolerowany, ponieważ odczyn kropli (wartość </a:t>
            </a:r>
            <a:r>
              <a:rPr lang="pl-PL" sz="1400" dirty="0" err="1"/>
              <a:t>pH</a:t>
            </a:r>
            <a:r>
              <a:rPr lang="pl-PL" sz="1400" dirty="0"/>
              <a:t>) jest taki sam jak odczyn łez.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0" y="6448342"/>
            <a:ext cx="8167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solidFill>
                  <a:schemeClr val="bg1"/>
                </a:solidFill>
              </a:rPr>
              <a:t>Krople należy stosować 15 minut przed założeniem lub po zdjęciu soczewek kontaktowych. </a:t>
            </a:r>
          </a:p>
          <a:p>
            <a:r>
              <a:rPr lang="pl-PL" sz="1000" dirty="0">
                <a:solidFill>
                  <a:schemeClr val="bg1"/>
                </a:solidFill>
              </a:rPr>
              <a:t>Na podstawie ulotki dołączonej do opakowania: informacja dla pacjenta. </a:t>
            </a:r>
            <a:r>
              <a:rPr lang="pl-PL" sz="1000" i="1" dirty="0">
                <a:solidFill>
                  <a:schemeClr val="bg1"/>
                </a:solidFill>
              </a:rPr>
              <a:t>Data ostatniej aktualizacji ulotki: styczeń 2015 r.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77931" y="5060739"/>
            <a:ext cx="898813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00" b="1" dirty="0"/>
              <a:t>Polcrom</a:t>
            </a:r>
            <a:r>
              <a:rPr lang="pl-PL" sz="1000" dirty="0"/>
              <a:t> </a:t>
            </a:r>
            <a:r>
              <a:rPr lang="pl-PL" sz="1000" b="1" dirty="0"/>
              <a:t>Skład i postać:</a:t>
            </a:r>
            <a:r>
              <a:rPr lang="pl-PL" sz="1000" dirty="0"/>
              <a:t> 1 ml roztworu zawiera 20 mg </a:t>
            </a:r>
            <a:r>
              <a:rPr lang="pl-PL" sz="1000" dirty="0" err="1"/>
              <a:t>kromoglikanu</a:t>
            </a:r>
            <a:r>
              <a:rPr lang="pl-PL" sz="1000" dirty="0"/>
              <a:t> sodu. Substancja pomocnicza o znanym działaniu: </a:t>
            </a:r>
            <a:r>
              <a:rPr lang="pl-PL" sz="1000" dirty="0" err="1"/>
              <a:t>benzalkoniowy</a:t>
            </a:r>
            <a:r>
              <a:rPr lang="pl-PL" sz="1000" dirty="0"/>
              <a:t> chlorek. Krople do oczu, roztwór. </a:t>
            </a:r>
            <a:r>
              <a:rPr lang="pl-PL" sz="1000" b="1" dirty="0"/>
              <a:t>Wskazania:</a:t>
            </a:r>
            <a:r>
              <a:rPr lang="pl-PL" sz="1000" dirty="0"/>
              <a:t> Alergiczne zapalenie spojówek i rogówki (w tym wiosenne i sezonowe). </a:t>
            </a:r>
            <a:r>
              <a:rPr lang="pl-PL" sz="1000" b="1" dirty="0"/>
              <a:t>Przeciwwskazania:</a:t>
            </a:r>
            <a:r>
              <a:rPr lang="pl-PL" sz="1000" dirty="0"/>
              <a:t> Nadwrażliwość na substancję czynną lub na którąkolwiek substancję pomocniczą. </a:t>
            </a:r>
            <a:r>
              <a:rPr lang="pl-PL" sz="1000" b="1" dirty="0"/>
              <a:t>Podmiot odpowiedzialny:</a:t>
            </a:r>
            <a:r>
              <a:rPr lang="pl-PL" sz="1000" dirty="0"/>
              <a:t> Polfa Warszawa S.A. Dodatkowych informacji o leku udziela: Polpharma Biuro Handlowe Sp. z o.o., ul. </a:t>
            </a:r>
            <a:r>
              <a:rPr lang="pl-PL" sz="1000" dirty="0" err="1"/>
              <a:t>Bobrowiecka</a:t>
            </a:r>
            <a:r>
              <a:rPr lang="pl-PL" sz="1000" dirty="0"/>
              <a:t> 6, 00-728 Warszawa; tel.: +48 22 364 61 00; faks: +48 22 364 61 02; www.polpharma.pl. </a:t>
            </a:r>
            <a:r>
              <a:rPr lang="pl-PL" sz="1000" dirty="0" err="1"/>
              <a:t>ChPL</a:t>
            </a:r>
            <a:r>
              <a:rPr lang="pl-PL" sz="1000" dirty="0"/>
              <a:t>: 2016.08.25. </a:t>
            </a:r>
            <a:br>
              <a:rPr lang="pl-PL" sz="1000" dirty="0"/>
            </a:br>
            <a:endParaRPr lang="pl-PL" sz="900" dirty="0"/>
          </a:p>
          <a:p>
            <a:pPr algn="just"/>
            <a:r>
              <a:rPr lang="pl-PL" sz="1600" dirty="0"/>
              <a:t>Przed użyciem zapoznaj się z ulotką, która zawiera wskazania, przeciwwskazania, dane dotyczące działań niepożądanych i dawkowanie oraz informacje dotyczące stosowania produktu leczniczego, bądź skonsultuj się z lekarzem lub farmaceutą, gdyż każdy lek niewłaściwie stosowany zagraża Twojemu życiu lub zdrowiu.</a:t>
            </a:r>
          </a:p>
          <a:p>
            <a:pPr algn="just"/>
            <a:endParaRPr lang="pl-PL" sz="900" dirty="0"/>
          </a:p>
        </p:txBody>
      </p:sp>
      <p:sp>
        <p:nvSpPr>
          <p:cNvPr id="6" name="Prostokąt 5"/>
          <p:cNvSpPr/>
          <p:nvPr/>
        </p:nvSpPr>
        <p:spPr>
          <a:xfrm>
            <a:off x="8167255" y="-601"/>
            <a:ext cx="103265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00" dirty="0"/>
              <a:t>POLCR/005/08-2019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DB03B3F2-52AE-4B51-8766-C3EAAA3310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047" y="360632"/>
            <a:ext cx="2355209" cy="138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1833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3E7ECDC3E69D44940611E92D412732" ma:contentTypeVersion="1" ma:contentTypeDescription="Utwórz nowy dokument." ma:contentTypeScope="" ma:versionID="c3c8b85c6e3b3328b3348e925b1f07d0">
  <xsd:schema xmlns:xsd="http://www.w3.org/2001/XMLSchema" xmlns:xs="http://www.w3.org/2001/XMLSchema" xmlns:p="http://schemas.microsoft.com/office/2006/metadata/properties" xmlns:ns2="c795e9a5-8920-4954-9141-eaafe1e2d940" targetNamespace="http://schemas.microsoft.com/office/2006/metadata/properties" ma:root="true" ma:fieldsID="4fa32f6162536744f3063b3a66bc4ea0" ns2:_="">
    <xsd:import namespace="c795e9a5-8920-4954-9141-eaafe1e2d94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e9a5-8920-4954-9141-eaafe1e2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33A612-7CFF-423D-BBBA-CFA8B33D60BA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c795e9a5-8920-4954-9141-eaafe1e2d94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97A6577-FDF6-4A9A-981B-5ADE618788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0BE720-3849-484A-B1A3-3B4CE9BCFA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5e9a5-8920-4954-9141-eaafe1e2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160</Words>
  <Application>Microsoft Office PowerPoint</Application>
  <PresentationFormat>Pokaz na ekranie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Kułakowska Katarzyna</dc:creator>
  <cp:lastModifiedBy>Ciuchta Małgorzata</cp:lastModifiedBy>
  <cp:revision>15</cp:revision>
  <dcterms:created xsi:type="dcterms:W3CDTF">2015-05-25T09:14:48Z</dcterms:created>
  <dcterms:modified xsi:type="dcterms:W3CDTF">2019-11-27T13:28:08Z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0x010100553E7ECDC3E69D44940611E92D412732</vt:lpwstr>
  </property>
</Properties>
</file>