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5A6F88F-76B0-46EC-8756-CE03F437E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C68F0BC1-2EA8-4071-AD1A-FE451C22C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AAEE309B-D6DB-479A-A4E4-D4E8CC0B5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5F3E-CF19-4C72-AC1D-D142B1ECB1B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BC33612C-6F9D-4BCC-8DB7-48EDE07A1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E6991587-FF25-484A-AE11-35D9DC393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AF5B-77B3-47E2-A12D-2796669A4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72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077EA36-6D6C-489E-9041-38BABC8B8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D94596ED-2DDE-4245-9496-F42D738FF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0C6FD0CC-F28C-4FE9-85DC-CC52950C2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5F3E-CF19-4C72-AC1D-D142B1ECB1B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6897725F-534C-4E62-AD82-66F57DC9E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E9BD1BC-93A4-43D6-9730-D931246A9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AF5B-77B3-47E2-A12D-2796669A4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4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545772D1-5F27-4C6D-98B9-EE90D4B092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18AA275F-2ABD-4B43-9545-AECF330B1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AC7943F-EA19-486B-8BC6-FBDBAA9B3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5F3E-CF19-4C72-AC1D-D142B1ECB1B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095BBE35-D7A2-4841-9663-CE68C333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6D6EC27E-1950-4C49-8027-E10BE314F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AF5B-77B3-47E2-A12D-2796669A4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7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E03C0FB-41C0-4302-ABA2-55379BEB2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2BDCCC5-293D-4989-9D64-43477CC11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196C6BF7-2951-42BD-9EAE-4CBA5225F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5F3E-CF19-4C72-AC1D-D142B1ECB1B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77649D7F-1B4F-4E40-82BC-4A394852E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91DCEC4-CB00-4A97-A0D0-E1497475A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AF5B-77B3-47E2-A12D-2796669A4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38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B6502F8-BEB3-4033-83C9-EA2F5663E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807979C-C6C4-4B66-81DC-F526CED66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EFD6CE33-9534-4DF1-A052-C1A9EAA39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5F3E-CF19-4C72-AC1D-D142B1ECB1B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2AD5E461-34DF-42EC-A32B-60DD1FC3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8DBB7175-B680-4730-A47A-A5B90342A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AF5B-77B3-47E2-A12D-2796669A4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4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3F2793F-71FC-4979-A157-E298CD1C8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FC581E8-55B2-4ECB-BDA8-3658ADEAF7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57DF2C39-3483-41FE-B1C6-DC6AA3A93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0D4FA751-FFD5-48B6-8E1D-230DA82CA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5F3E-CF19-4C72-AC1D-D142B1ECB1B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65E0E8FB-6FD3-4BC2-AE04-75C49C170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EA075CCF-C2A1-45C2-9E41-28C5E021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AF5B-77B3-47E2-A12D-2796669A4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48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F9BD355-2881-4FA2-B6CA-38E27956A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075BBA7F-297C-4CB9-96A7-A2865B42B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FC5296E9-696E-41C9-9D31-1F0DC14FD3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774B8209-DD46-4DFE-99F3-BAD04665E9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A1AF8777-AD7A-4FBA-8C55-413ECD23C9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7234AC5A-AC33-4919-8767-2B5D12EAA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5F3E-CF19-4C72-AC1D-D142B1ECB1B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404CE9CC-DF12-4C38-999C-1D2495418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753530F7-B2AF-443F-AB93-68ACE1579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AF5B-77B3-47E2-A12D-2796669A4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8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3CB2D37-0CE3-49DC-934A-6CCEA2D11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D18AD213-DF9D-47DE-B30D-7B1C921D7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5F3E-CF19-4C72-AC1D-D142B1ECB1B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D902E28D-4E40-4F80-8E4C-498AAF189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8D120EEC-7BAE-4AE6-81EE-F25E7EA12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AF5B-77B3-47E2-A12D-2796669A4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4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49F96D47-24A8-424E-AC18-351393BAB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5F3E-CF19-4C72-AC1D-D142B1ECB1B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1DF00F7C-306D-48E2-A6A4-9821F9BE3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2616F55D-9606-45F2-8C29-F3005A011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AF5B-77B3-47E2-A12D-2796669A4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6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347113B-BFA3-4275-B817-09BA1B1FB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37264AA-A7B4-4917-98F4-16BF09EF0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F28B7ABD-87BB-4CEE-BB05-C4CD7A866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D20E752D-FA55-460B-970D-BB6BDEACD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5F3E-CF19-4C72-AC1D-D142B1ECB1B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34DE4C5A-2A88-4AB9-9820-47B3E0EFE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B4DAE419-E3AD-4C9A-945F-2F63FFCE4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AF5B-77B3-47E2-A12D-2796669A4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52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9D79B7E-E633-4350-BCA8-EB2F623AF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A9143D30-F29F-4557-9091-EF087F852F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C3F17462-ADED-49AB-82F7-6C620E08CB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939B893E-4F3A-447D-A002-EFAAB2DE5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5F3E-CF19-4C72-AC1D-D142B1ECB1B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7E03649C-F080-4F7B-A74C-0109C9BC0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B1A3B73B-2A3E-4CB8-BFDB-702C80745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AF5B-77B3-47E2-A12D-2796669A4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7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2AF97AE5-59D9-438F-8EEE-E2CEB2E9E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0F2C515-CFE2-4A90-82B6-BA9964FBF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E2777B2-86EE-4E62-AB0D-A300E94745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F5F3E-CF19-4C72-AC1D-D142B1ECB1B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6660494-75C4-49B7-94E0-AB75872404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CF6AF820-26BC-44D5-A72B-21F93AE78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3AF5B-77B3-47E2-A12D-2796669A4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2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E422B5E-105B-490C-BF27-E874ABC09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Symbol zastępczy zawartości 5" descr="Obraz zawierający trzymający, woda, rakieta, siedzi&#10;&#10;Opis wygenerowany automatycznie">
            <a:extLst>
              <a:ext uri="{FF2B5EF4-FFF2-40B4-BE49-F238E27FC236}">
                <a16:creationId xmlns:a16="http://schemas.microsoft.com/office/drawing/2014/main" xmlns="" id="{7AEB7439-B839-4A81-8E80-7E97C96B5C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" y="0"/>
            <a:ext cx="12191999" cy="6858000"/>
          </a:xfrm>
        </p:spPr>
      </p:pic>
      <p:pic>
        <p:nvPicPr>
          <p:cNvPr id="7" name="Obraz 6" descr="Obraz zawierający ekran, czarny, siedzi&#10;&#10;Opis wygenerowany automatycznie">
            <a:extLst>
              <a:ext uri="{FF2B5EF4-FFF2-40B4-BE49-F238E27FC236}">
                <a16:creationId xmlns:a16="http://schemas.microsoft.com/office/drawing/2014/main" xmlns="" id="{B3952772-6CB9-48F9-A068-39B5FC6F91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568" y="-61386"/>
            <a:ext cx="4705284" cy="5256684"/>
          </a:xfrm>
          <a:prstGeom prst="rect">
            <a:avLst/>
          </a:prstGeom>
        </p:spPr>
      </p:pic>
      <p:sp>
        <p:nvSpPr>
          <p:cNvPr id="9" name="Prostokąt 8">
            <a:extLst>
              <a:ext uri="{FF2B5EF4-FFF2-40B4-BE49-F238E27FC236}">
                <a16:creationId xmlns:a16="http://schemas.microsoft.com/office/drawing/2014/main" xmlns="" id="{405C9E74-4FDC-4F2E-924D-7079CE042472}"/>
              </a:ext>
            </a:extLst>
          </p:cNvPr>
          <p:cNvSpPr/>
          <p:nvPr/>
        </p:nvSpPr>
        <p:spPr>
          <a:xfrm>
            <a:off x="942602" y="973195"/>
            <a:ext cx="6305486" cy="36621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pl-P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Pierwszy* glikokortykosteroid donosowy </a:t>
            </a:r>
            <a:br>
              <a:rPr lang="pl-P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objawy alergii dopuszczony do obrotu </a:t>
            </a:r>
            <a:br>
              <a:rPr lang="pl-P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 recepty: 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Zmniejsza kichanie, świąd oraz uczucie zatkanego nosa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Zmniejsza ilość wydzieliny z nosa</a:t>
            </a:r>
            <a:endParaRPr lang="en-US" sz="2400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Łagodzi objawy zapalenia </a:t>
            </a:r>
            <a:br>
              <a:rPr lang="pl-PL" sz="2400" dirty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dirty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(obrzęk i podrażnienie błony śluzowej nosa)</a:t>
            </a:r>
            <a:endParaRPr lang="en-US" sz="2400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87A4264F-3EBF-4D43-AA3A-B3587AF9A31A}"/>
              </a:ext>
            </a:extLst>
          </p:cNvPr>
          <p:cNvSpPr txBox="1"/>
          <p:nvPr/>
        </p:nvSpPr>
        <p:spPr>
          <a:xfrm>
            <a:off x="3185687" y="5773581"/>
            <a:ext cx="91069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>
                <a:solidFill>
                  <a:schemeClr val="bg1"/>
                </a:solidFill>
              </a:rPr>
              <a:t>*Pierwszy glikokortykosteroid donosowy, który uzyskał zmianę kategorii dostępności z leku wydawanego z przepisu lekarza na lek wydawany bez przepisu lekarza, Rejestr Produktów Leczniczych na dzień 25.06.2019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xmlns="" id="{E8866123-C4E0-42C1-9563-42E2E9533497}"/>
              </a:ext>
            </a:extLst>
          </p:cNvPr>
          <p:cNvSpPr txBox="1"/>
          <p:nvPr/>
        </p:nvSpPr>
        <p:spPr>
          <a:xfrm>
            <a:off x="-31520" y="5919281"/>
            <a:ext cx="12185129" cy="93871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Przed użyciem zapoznaj się z ulotką, która zawiera wskazania, przeciwwskazania, dane dotyczące działań niepożądanych i dawkowanie oraz informacje dotyczące stosowania produktu leczniczego, bądź skonsultuj się z lekarzem lub farmaceutą, gdyż każdy lek niewłaściwie stosowany zagraża Twojemu życiu lub zdrowiu.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Łącznik prosty 16">
            <a:extLst>
              <a:ext uri="{FF2B5EF4-FFF2-40B4-BE49-F238E27FC236}">
                <a16:creationId xmlns:a16="http://schemas.microsoft.com/office/drawing/2014/main" xmlns="" id="{AAAAF48E-37B7-4B5E-A8B5-079D9CE13E8F}"/>
              </a:ext>
            </a:extLst>
          </p:cNvPr>
          <p:cNvCxnSpPr>
            <a:cxnSpLocks/>
          </p:cNvCxnSpPr>
          <p:nvPr/>
        </p:nvCxnSpPr>
        <p:spPr>
          <a:xfrm>
            <a:off x="100668" y="5919281"/>
            <a:ext cx="12021424" cy="39423"/>
          </a:xfrm>
          <a:prstGeom prst="line">
            <a:avLst/>
          </a:prstGeom>
          <a:ln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>
            <a:extLst>
              <a:ext uri="{FF2B5EF4-FFF2-40B4-BE49-F238E27FC236}">
                <a16:creationId xmlns:a16="http://schemas.microsoft.com/office/drawing/2014/main" xmlns="" id="{8E1FBE18-3F24-45A7-B495-A090405C4C0E}"/>
              </a:ext>
            </a:extLst>
          </p:cNvPr>
          <p:cNvSpPr/>
          <p:nvPr/>
        </p:nvSpPr>
        <p:spPr>
          <a:xfrm>
            <a:off x="53769" y="5024547"/>
            <a:ext cx="12115222" cy="791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Momester Nasal</a:t>
            </a:r>
            <a:r>
              <a:rPr lang="pl-PL" sz="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pl-PL" sz="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Skład i postać</a:t>
            </a:r>
            <a:r>
              <a:rPr lang="pl-PL" sz="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Aerozol do nosa, zawiesina. Każda dawka zawiera mometazonu </a:t>
            </a:r>
            <a:r>
              <a:rPr lang="pl-PL" sz="800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furoinian</a:t>
            </a:r>
            <a:r>
              <a:rPr lang="pl-PL" sz="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jednowodny odpowiadający 50 mikrogramom mometazonu </a:t>
            </a:r>
            <a:r>
              <a:rPr lang="pl-PL" sz="800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furoinianu</a:t>
            </a:r>
            <a:r>
              <a:rPr lang="pl-PL" sz="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Substancja pomocnicza o znanym działaniu: jedna dawka produktu leczniczego zawiera 20 mikrogramów </a:t>
            </a:r>
            <a:r>
              <a:rPr lang="pl-PL" sz="800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benzalkoniowego</a:t>
            </a:r>
            <a:r>
              <a:rPr lang="pl-PL" sz="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chlorku. </a:t>
            </a:r>
            <a:r>
              <a:rPr lang="pl-PL" sz="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Wskazania</a:t>
            </a:r>
            <a:r>
              <a:rPr lang="pl-PL" sz="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Produkt jest wskazany w leczeniu objawów zdiagnozowanego przez lekarza sezonowego alergicznego zapalenia błony śluzowej nosa u osób dorosłych w wieku od 18 lat.</a:t>
            </a:r>
            <a:r>
              <a:rPr lang="pl-PL" sz="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Przeciwwskazania</a:t>
            </a:r>
            <a:r>
              <a:rPr lang="pl-PL" sz="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Nadwrażliwość na substancję czynną lub na którąkolwiek substancję pomocniczą. Produktu nie należy stosować w przypadku nieleczonych miejscowych zakażeń błony śluzowej nosa, takich jak opryszczka pospolita. Nie należy stosować kortykosteroidów do nosa u pacjentów, którzy niedawno przebyli zabiegi chirurgiczne nosa lub urazy nosa, aż do czasu zagojenia się ran, ze względu na hamujące działanie kortykosteroidów na proces gojenia ran.</a:t>
            </a:r>
            <a:r>
              <a:rPr lang="pl-PL" sz="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Podmiot odpowiedzialny: ZF Polpharma S.A </a:t>
            </a:r>
            <a:r>
              <a:rPr lang="pl-PL" sz="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Dodatkowych informacji o leku udziela: Polpharma Biuro Handlowe Sp. z o.o., ul. </a:t>
            </a:r>
            <a:r>
              <a:rPr lang="pl-PL" sz="800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Bobrowiecka</a:t>
            </a:r>
            <a:r>
              <a:rPr lang="pl-PL" sz="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6, 00-728 Warszawa, tel. +48 22 364 61 00; fax. +48 22 364 61 02. www.polpharma.pl. </a:t>
            </a:r>
            <a:r>
              <a:rPr lang="pl-PL" sz="800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ChPL</a:t>
            </a:r>
            <a:r>
              <a:rPr lang="pl-PL" sz="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2019.06.25.</a:t>
            </a:r>
            <a:endParaRPr lang="en-US" sz="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4908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3E7ECDC3E69D44940611E92D412732" ma:contentTypeVersion="1" ma:contentTypeDescription="Utwórz nowy dokument." ma:contentTypeScope="" ma:versionID="c3c8b85c6e3b3328b3348e925b1f07d0">
  <xsd:schema xmlns:xsd="http://www.w3.org/2001/XMLSchema" xmlns:xs="http://www.w3.org/2001/XMLSchema" xmlns:p="http://schemas.microsoft.com/office/2006/metadata/properties" xmlns:ns2="c795e9a5-8920-4954-9141-eaafe1e2d940" targetNamespace="http://schemas.microsoft.com/office/2006/metadata/properties" ma:root="true" ma:fieldsID="4fa32f6162536744f3063b3a66bc4ea0" ns2:_="">
    <xsd:import namespace="c795e9a5-8920-4954-9141-eaafe1e2d94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5e9a5-8920-4954-9141-eaafe1e2d9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EDE1D1-491C-4E0C-83F2-DB6CF23FB2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95e9a5-8920-4954-9141-eaafe1e2d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16FB28-2681-438D-8E9B-661D8EB4AF6A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  <ds:schemaRef ds:uri="http://purl.org/dc/elements/1.1/"/>
    <ds:schemaRef ds:uri="c795e9a5-8920-4954-9141-eaafe1e2d940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0EA32E3-56DB-4D92-99B8-CEB8983966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264</Words>
  <Application>Microsoft Office PowerPoint</Application>
  <PresentationFormat>Panoramiczny</PresentationFormat>
  <Paragraphs>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Kubicka Joanna</dc:creator>
  <cp:lastModifiedBy>Ciuchta Małgorzata</cp:lastModifiedBy>
  <cp:revision>6</cp:revision>
  <dcterms:created xsi:type="dcterms:W3CDTF">2019-11-15T12:44:28Z</dcterms:created>
  <dcterms:modified xsi:type="dcterms:W3CDTF">2020-01-14T11:34:51Z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0x010100553E7ECDC3E69D44940611E92D412732</vt:lpwstr>
  </property>
</Properties>
</file>