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F3"/>
    <a:srgbClr val="AC1E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032C7-B56C-42D6-A2CD-703F2157B66C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C465B-CCAF-4013-BF76-150C3A2D4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9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2C187BF-0345-44D3-B173-4909666A66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019D0E84-5D95-4EBB-B6B1-2C341E99D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16AEA0F-AC71-4AF1-ADEB-CD15CBFD9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0A2-2E9A-4471-9C3E-1D6DB3671CF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7DBB6414-A93C-4619-83A1-55AFD747F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98671C8-A362-4140-9B6E-6C5F58632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BBD2-6D06-4BB3-BFE8-1B4EFDB5D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97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9F174DB-2834-4738-84E1-0648259FF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DBBB1B9A-BCDB-4EFF-96C8-6BA3B09B69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8B13229-F02E-4481-8C2D-6A8BE4BB2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0A2-2E9A-4471-9C3E-1D6DB3671CF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A5A0753-62A4-41ED-BB62-65BD14A76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1B41E7B1-C268-4B19-BD71-38E193CCB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BBD2-6D06-4BB3-BFE8-1B4EFDB5D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24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09E61F7B-7EE2-4471-99F3-90C5B3D7EF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6EC33682-EB66-4CFA-BE8A-A2DD5E110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7EF6206-DB56-48B2-841F-9A6316042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0A2-2E9A-4471-9C3E-1D6DB3671CF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987DDE6C-6325-45C3-BBB3-D6D728708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387ADF31-3CEA-4038-9525-B598B02E2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BBD2-6D06-4BB3-BFE8-1B4EFDB5D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03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E1C72C9-060D-494D-9288-F1855D523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9568DC1-CCAE-46F2-9BC1-D67BED2F2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1F006B2-5887-421D-B434-1A945E7B9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0A2-2E9A-4471-9C3E-1D6DB3671CF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03F27188-5B72-4E9B-8889-F80F76330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5AC40562-6364-46D8-BDAF-14E88030B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BBD2-6D06-4BB3-BFE8-1B4EFDB5D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92C8B77-05DF-4617-BC47-24958BFA4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BECAB358-EFF6-4F01-84A2-2BE559F47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0B996C6-E744-49B8-976D-E0ED0E089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0A2-2E9A-4471-9C3E-1D6DB3671CF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619B652E-E60B-4D5A-9311-4FFE26F5F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DC950B2B-176C-4885-A8D0-57BBFCC9D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BBD2-6D06-4BB3-BFE8-1B4EFDB5D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6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24F2D87-35F8-46C1-B857-02BF6F202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3D13FC8-7E94-4A1C-A56C-37ACE002EF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F908148E-FBFB-43B5-8799-DAA106A6F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DA6115A0-7E55-4882-BBF3-260A30B94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0A2-2E9A-4471-9C3E-1D6DB3671CF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C31FC913-F2FB-4B9C-9FFA-0BC4C08F2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3F9F586E-F4E1-4B08-82D8-C5FE8675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BBD2-6D06-4BB3-BFE8-1B4EFDB5D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51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C1F37EA-AA41-4BEC-968A-987C5A61A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27F33DE7-B5CF-4F1B-A9A3-8AE386595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92A601BC-2D85-4BE6-AD9C-2D98D518C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B6F76B8D-B236-4BE7-8DF9-9A3388AB59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25BB0CEB-6A39-4BEE-9212-902C622335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2CDF241C-AB1B-4CB3-9451-A3E488DC3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0A2-2E9A-4471-9C3E-1D6DB3671CF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BC4DB735-61AD-475E-AB17-FAAC18C27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9157305F-F9F2-407F-B583-9632228CD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BBD2-6D06-4BB3-BFE8-1B4EFDB5D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4835662-7A33-40F4-8994-159B8B3A0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A4884A0D-E019-478E-9183-788067B5F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0A2-2E9A-4471-9C3E-1D6DB3671CF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1DC64012-CC79-40DB-B8A1-D4B4A3CAE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33FF784C-CD16-41B1-A38F-4109E32F4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BBD2-6D06-4BB3-BFE8-1B4EFDB5D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9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5B82DF97-2898-4BDB-8334-28E246D1E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0A2-2E9A-4471-9C3E-1D6DB3671CF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AE90DB83-5893-460B-9E47-0291C74AD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BE8EAE7C-E06A-4F56-83C9-D31955A2C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BBD2-6D06-4BB3-BFE8-1B4EFDB5D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5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845D484-6831-4FD4-A709-424BE5501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FCF535D-06FB-4ABB-AF42-3B92FBC81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F831F689-FFD0-4CCA-82ED-862EAC9E3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4BC95FA4-A0F6-45C8-9CF1-F85F64A7C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0A2-2E9A-4471-9C3E-1D6DB3671CF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0759C1B2-ADFA-47F7-9622-2812B7BEB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BD19EB8F-F3DD-4F56-8086-EFEB594CD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BBD2-6D06-4BB3-BFE8-1B4EFDB5D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3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D44B732-45EE-426A-9D64-263DC3441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EBA03F02-AF36-49B6-B35F-6EA9D7A894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0AE5AD4D-49DD-4D99-A237-E2EA3C92E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BFE4C3B6-3F81-4AB9-BB69-BE61312DD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0A2-2E9A-4471-9C3E-1D6DB3671CF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91ED9347-4794-4298-A845-427581F7E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13162A1E-896F-4619-BF78-2068FF6D9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8BBD2-6D06-4BB3-BFE8-1B4EFDB5D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E632C8FE-ADF0-4D6B-9AC8-8FFBBBB79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EE2BB65-0D74-4198-9FF0-A9312F0FD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A929DB7-DC4D-4316-9333-0C6441A93C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0A2-2E9A-4471-9C3E-1D6DB3671CF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F4C1248E-B4FE-438C-AFD9-382E4D1827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41743051-8C0E-412E-91A3-2EDCCE9C75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8BBD2-6D06-4BB3-BFE8-1B4EFDB5D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5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Obraz zawierający żywność&#10;&#10;Opis wygenerowany automatycznie">
            <a:extLst>
              <a:ext uri="{FF2B5EF4-FFF2-40B4-BE49-F238E27FC236}">
                <a16:creationId xmlns:a16="http://schemas.microsoft.com/office/drawing/2014/main" xmlns="" id="{5CAF392D-9CFE-4376-8602-6B77B461CD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03" y="412650"/>
            <a:ext cx="6347757" cy="4712678"/>
          </a:xfrm>
          <a:prstGeom prst="rect">
            <a:avLst/>
          </a:prstGeom>
        </p:spPr>
      </p:pic>
      <p:sp>
        <p:nvSpPr>
          <p:cNvPr id="10" name="Prostokąt 9">
            <a:extLst>
              <a:ext uri="{FF2B5EF4-FFF2-40B4-BE49-F238E27FC236}">
                <a16:creationId xmlns:a16="http://schemas.microsoft.com/office/drawing/2014/main" xmlns="" id="{0CF36F43-9814-44D0-8A6E-5092AFA42899}"/>
              </a:ext>
            </a:extLst>
          </p:cNvPr>
          <p:cNvSpPr/>
          <p:nvPr/>
        </p:nvSpPr>
        <p:spPr>
          <a:xfrm>
            <a:off x="642423" y="4893772"/>
            <a:ext cx="1112754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100" dirty="0" err="1"/>
              <a:t>Polprazol</a:t>
            </a:r>
            <a:r>
              <a:rPr lang="pl-PL" sz="1100" dirty="0"/>
              <a:t> MAX. Skład i postać: Każda kapsułka dojelitowa twarda zawiera 20 mg </a:t>
            </a:r>
            <a:r>
              <a:rPr lang="pl-PL" sz="1100" dirty="0" err="1"/>
              <a:t>omeprazolu</a:t>
            </a:r>
            <a:r>
              <a:rPr lang="pl-PL" sz="1100" dirty="0"/>
              <a:t>. Substancje pomocnicze o znanym działaniu: sacharoza, sód, </a:t>
            </a:r>
            <a:r>
              <a:rPr lang="pl-PL" sz="1100" dirty="0" err="1"/>
              <a:t>erytrozyna</a:t>
            </a:r>
            <a:r>
              <a:rPr lang="pl-PL" sz="1100" dirty="0"/>
              <a:t> (E127). Każda kapsułka zawiera 80,02 mg sacharozy i mniej niż 1 </a:t>
            </a:r>
            <a:r>
              <a:rPr lang="pl-PL" sz="1100" dirty="0" err="1"/>
              <a:t>mmol</a:t>
            </a:r>
            <a:r>
              <a:rPr lang="pl-PL" sz="1100" dirty="0"/>
              <a:t> sodu (23 mg) na dawkę, to znaczy lek uznaje się za „wolny od sodu” oraz </a:t>
            </a:r>
            <a:r>
              <a:rPr lang="pl-PL" sz="1100" dirty="0" err="1"/>
              <a:t>erytrozynę</a:t>
            </a:r>
            <a:r>
              <a:rPr lang="pl-PL" sz="1100" dirty="0"/>
              <a:t> (E127). Wskazania: </a:t>
            </a:r>
            <a:r>
              <a:rPr lang="pl-PL" sz="1100" dirty="0" err="1"/>
              <a:t>Polprazol</a:t>
            </a:r>
            <a:r>
              <a:rPr lang="pl-PL" sz="1100" dirty="0"/>
              <a:t> Max jest wskazany do stosowania w leczeniu objawów </a:t>
            </a:r>
            <a:r>
              <a:rPr lang="pl-PL" sz="1100" dirty="0" err="1"/>
              <a:t>refluksu</a:t>
            </a:r>
            <a:r>
              <a:rPr lang="pl-PL" sz="1100" dirty="0"/>
              <a:t> żołądkowo-przełykowego (np. zgagi i zarzucania kwaśnej treści żołądkowej) u pacjentów dorosłych. Przeciwwskazania: Nadwrażliwość na </a:t>
            </a:r>
            <a:r>
              <a:rPr lang="pl-PL" sz="1100" dirty="0" err="1"/>
              <a:t>omeprazol</a:t>
            </a:r>
            <a:r>
              <a:rPr lang="pl-PL" sz="1100" dirty="0"/>
              <a:t>, podstawione </a:t>
            </a:r>
            <a:r>
              <a:rPr lang="pl-PL" sz="1100" dirty="0" err="1"/>
              <a:t>benzoimidazole</a:t>
            </a:r>
            <a:r>
              <a:rPr lang="pl-PL" sz="1100" dirty="0"/>
              <a:t> lub na którąkolwiek substancję pomocniczą produktu. </a:t>
            </a:r>
            <a:r>
              <a:rPr lang="pl-PL" sz="1100" dirty="0" err="1"/>
              <a:t>Omeprazolu</a:t>
            </a:r>
            <a:r>
              <a:rPr lang="pl-PL" sz="1100" dirty="0"/>
              <a:t>, podobnie jak innych leków z grupy inhibitorów pompy protonowej, nie należy podawać jednocześnie z </a:t>
            </a:r>
            <a:r>
              <a:rPr lang="pl-PL" sz="1100" dirty="0" err="1"/>
              <a:t>nelfinawirem</a:t>
            </a:r>
            <a:r>
              <a:rPr lang="pl-PL" sz="1100" dirty="0"/>
              <a:t>. Podmiot odpowiedzialny: Zakłady Farmaceutyczne Polpharma S.A. Dodatkowych informacji o leku udziela: Polpharma Biuro Handlowe Sp. z o.o., ul. </a:t>
            </a:r>
            <a:r>
              <a:rPr lang="pl-PL" sz="1100" dirty="0" err="1"/>
              <a:t>Bobrowiecka</a:t>
            </a:r>
            <a:r>
              <a:rPr lang="pl-PL" sz="1100" dirty="0"/>
              <a:t> 6, 00-728 Warszawa; tel.: +48 22 364 61 00; faks: +48 22 364 61 02; www.polpharma.pl. </a:t>
            </a:r>
            <a:r>
              <a:rPr lang="pl-PL" sz="1100" dirty="0" err="1"/>
              <a:t>ChPL</a:t>
            </a:r>
            <a:r>
              <a:rPr lang="pl-PL" sz="1100" dirty="0"/>
              <a:t>: 2018.12.28. </a:t>
            </a: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xmlns="" id="{FB0EC5C0-3249-4323-83C4-F055071BBB39}"/>
              </a:ext>
            </a:extLst>
          </p:cNvPr>
          <p:cNvSpPr/>
          <p:nvPr/>
        </p:nvSpPr>
        <p:spPr>
          <a:xfrm>
            <a:off x="-138334" y="-139991"/>
            <a:ext cx="1219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pPr algn="ctr"/>
            <a:r>
              <a:rPr lang="pl-PL" sz="2400" dirty="0"/>
              <a:t> </a:t>
            </a:r>
            <a:r>
              <a:rPr lang="pl-PL" sz="4400" b="1" dirty="0">
                <a:solidFill>
                  <a:srgbClr val="002060"/>
                </a:solidFill>
              </a:rPr>
              <a:t>PROFESJONALNA POMOC NA SILNĄ ZGAGĘ</a:t>
            </a:r>
            <a:r>
              <a:rPr lang="pl-PL" sz="4400" b="1" baseline="30000" dirty="0">
                <a:solidFill>
                  <a:srgbClr val="002060"/>
                </a:solidFill>
              </a:rPr>
              <a:t>1</a:t>
            </a:r>
            <a:endParaRPr lang="pl-PL" sz="1600" b="0" i="0" u="none" strike="noStrike" baseline="0" dirty="0">
              <a:solidFill>
                <a:srgbClr val="002060"/>
              </a:solidFill>
            </a:endParaRPr>
          </a:p>
        </p:txBody>
      </p:sp>
      <p:sp>
        <p:nvSpPr>
          <p:cNvPr id="17" name="Prostokąt 16">
            <a:extLst>
              <a:ext uri="{FF2B5EF4-FFF2-40B4-BE49-F238E27FC236}">
                <a16:creationId xmlns:a16="http://schemas.microsoft.com/office/drawing/2014/main" xmlns="" id="{E0C573D0-E8AD-4727-B90E-FAB26B2954DC}"/>
              </a:ext>
            </a:extLst>
          </p:cNvPr>
          <p:cNvSpPr/>
          <p:nvPr/>
        </p:nvSpPr>
        <p:spPr>
          <a:xfrm>
            <a:off x="5880297" y="2450172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2400" b="0" i="0" u="none" strike="noStrike" baseline="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400" b="0" i="0" u="none" strike="noStrike" baseline="0" dirty="0">
                <a:solidFill>
                  <a:srgbClr val="002060"/>
                </a:solidFill>
              </a:rPr>
              <a:t>zawiera </a:t>
            </a:r>
            <a:r>
              <a:rPr lang="pl-PL" sz="2400" b="1" i="0" u="none" strike="noStrike" baseline="0" dirty="0">
                <a:solidFill>
                  <a:srgbClr val="002060"/>
                </a:solidFill>
              </a:rPr>
              <a:t>największą ilość substancji czynnej </a:t>
            </a:r>
            <a:r>
              <a:rPr lang="pl-PL" sz="2400" b="0" i="0" u="none" strike="noStrike" baseline="0" dirty="0">
                <a:solidFill>
                  <a:srgbClr val="002060"/>
                </a:solidFill>
              </a:rPr>
              <a:t>w 1 kapsuce</a:t>
            </a:r>
            <a:r>
              <a:rPr lang="pl-PL" sz="2400" b="1" baseline="30000" dirty="0">
                <a:solidFill>
                  <a:srgbClr val="002060"/>
                </a:solidFill>
              </a:rPr>
              <a:t>2</a:t>
            </a:r>
            <a:r>
              <a:rPr lang="pl-PL" sz="2400" b="0" i="0" u="none" strike="noStrike" baseline="0" dirty="0">
                <a:solidFill>
                  <a:srgbClr val="002060"/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400" b="1" i="0" u="none" strike="noStrike" baseline="0" dirty="0">
                <a:solidFill>
                  <a:srgbClr val="002060"/>
                </a:solidFill>
              </a:rPr>
              <a:t>silnie hamuje </a:t>
            </a:r>
            <a:r>
              <a:rPr lang="pl-PL" sz="2400" b="0" i="0" u="none" strike="noStrike" baseline="0" dirty="0">
                <a:solidFill>
                  <a:srgbClr val="002060"/>
                </a:solidFill>
              </a:rPr>
              <a:t>wydzielanie kwasu solnego</a:t>
            </a:r>
            <a:r>
              <a:rPr lang="pl-PL" sz="2400" b="1" baseline="30000" dirty="0">
                <a:solidFill>
                  <a:srgbClr val="002060"/>
                </a:solidFill>
              </a:rPr>
              <a:t>3</a:t>
            </a:r>
            <a:endParaRPr lang="pl-PL" sz="24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400" b="0" i="0" u="none" strike="noStrike" baseline="0" dirty="0">
                <a:solidFill>
                  <a:srgbClr val="002060"/>
                </a:solidFill>
              </a:rPr>
              <a:t>jedna kapsułka </a:t>
            </a:r>
            <a:r>
              <a:rPr lang="pl-PL" sz="2400" b="1" i="0" u="none" strike="noStrike" baseline="0" dirty="0">
                <a:solidFill>
                  <a:srgbClr val="002060"/>
                </a:solidFill>
              </a:rPr>
              <a:t>zwalcza zgagę przez 24H</a:t>
            </a:r>
            <a:r>
              <a:rPr lang="pl-PL" sz="2400" b="1" i="0" u="none" strike="noStrike" baseline="30000" dirty="0">
                <a:solidFill>
                  <a:srgbClr val="002060"/>
                </a:solidFill>
              </a:rPr>
              <a:t>3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20" name="Prostokąt 19">
            <a:extLst>
              <a:ext uri="{FF2B5EF4-FFF2-40B4-BE49-F238E27FC236}">
                <a16:creationId xmlns:a16="http://schemas.microsoft.com/office/drawing/2014/main" xmlns="" id="{B8C75A90-13C8-4552-B471-83E87A91D755}"/>
              </a:ext>
            </a:extLst>
          </p:cNvPr>
          <p:cNvSpPr/>
          <p:nvPr/>
        </p:nvSpPr>
        <p:spPr>
          <a:xfrm>
            <a:off x="5957666" y="1315380"/>
            <a:ext cx="5262489" cy="124022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0" u="none" strike="noStrike" baseline="0" dirty="0">
                <a:solidFill>
                  <a:srgbClr val="F3F3F3"/>
                </a:solidFill>
                <a:latin typeface="Century Gothic" panose="020B0502020202020204" pitchFamily="34" charset="0"/>
              </a:rPr>
              <a:t>POLPRAZOL MAX 20</a:t>
            </a:r>
            <a:r>
              <a:rPr lang="pl-PL" sz="3200" b="1" i="0" u="none" strike="noStrike" baseline="0" dirty="0">
                <a:solidFill>
                  <a:srgbClr val="F3F3F3"/>
                </a:solidFill>
                <a:latin typeface="Century Gothic" panose="020B0502020202020204" pitchFamily="34" charset="0"/>
              </a:rPr>
              <a:t>mg</a:t>
            </a:r>
            <a:r>
              <a:rPr lang="en-US" sz="3200" b="1" i="0" u="none" strike="noStrike" baseline="0" dirty="0">
                <a:solidFill>
                  <a:srgbClr val="F3F3F3"/>
                </a:solidFill>
                <a:latin typeface="Century Gothic" panose="020B0502020202020204" pitchFamily="34" charset="0"/>
              </a:rPr>
              <a:t> </a:t>
            </a:r>
            <a:endParaRPr lang="en-US" sz="3200" b="0" i="0" u="none" strike="noStrike" baseline="0" dirty="0">
              <a:solidFill>
                <a:srgbClr val="F3F3F3"/>
              </a:solidFill>
              <a:latin typeface="Century Gothic" panose="020B0502020202020204" pitchFamily="34" charset="0"/>
            </a:endParaRPr>
          </a:p>
          <a:p>
            <a:r>
              <a:rPr lang="pl-PL" b="1" dirty="0">
                <a:solidFill>
                  <a:srgbClr val="F3F3F3"/>
                </a:solidFill>
                <a:latin typeface="Century Gothic" panose="020B0502020202020204" pitchFamily="34" charset="0"/>
              </a:rPr>
              <a:t>   </a:t>
            </a:r>
            <a:r>
              <a:rPr lang="en-US" b="1" dirty="0">
                <a:solidFill>
                  <a:srgbClr val="F3F3F3"/>
                </a:solidFill>
                <a:latin typeface="Century Gothic" panose="020B0502020202020204" pitchFamily="34" charset="0"/>
              </a:rPr>
              <a:t>14 </a:t>
            </a:r>
            <a:r>
              <a:rPr lang="en-US" b="1" dirty="0" err="1">
                <a:solidFill>
                  <a:srgbClr val="F3F3F3"/>
                </a:solidFill>
                <a:latin typeface="Century Gothic" panose="020B0502020202020204" pitchFamily="34" charset="0"/>
              </a:rPr>
              <a:t>kapsułek</a:t>
            </a:r>
            <a:r>
              <a:rPr lang="en-US" b="1" dirty="0">
                <a:solidFill>
                  <a:srgbClr val="F3F3F3"/>
                </a:solidFill>
                <a:latin typeface="Century Gothic" panose="020B0502020202020204" pitchFamily="34" charset="0"/>
              </a:rPr>
              <a:t> </a:t>
            </a:r>
            <a:r>
              <a:rPr lang="en-US" b="1" dirty="0" err="1">
                <a:solidFill>
                  <a:srgbClr val="F3F3F3"/>
                </a:solidFill>
                <a:latin typeface="Century Gothic" panose="020B0502020202020204" pitchFamily="34" charset="0"/>
              </a:rPr>
              <a:t>dojelitowych</a:t>
            </a:r>
            <a:r>
              <a:rPr lang="en-US" b="1" dirty="0">
                <a:solidFill>
                  <a:srgbClr val="F3F3F3"/>
                </a:solidFill>
                <a:latin typeface="Century Gothic" panose="020B0502020202020204" pitchFamily="34" charset="0"/>
              </a:rPr>
              <a:t> </a:t>
            </a:r>
            <a:endParaRPr lang="en-US" dirty="0">
              <a:solidFill>
                <a:srgbClr val="F3F3F3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Prostokąt 21">
            <a:extLst>
              <a:ext uri="{FF2B5EF4-FFF2-40B4-BE49-F238E27FC236}">
                <a16:creationId xmlns:a16="http://schemas.microsoft.com/office/drawing/2014/main" xmlns="" id="{1EFD5390-B01D-4F6E-9127-3C7CC1D0DEF8}"/>
              </a:ext>
            </a:extLst>
          </p:cNvPr>
          <p:cNvSpPr/>
          <p:nvPr/>
        </p:nvSpPr>
        <p:spPr>
          <a:xfrm>
            <a:off x="642423" y="6060629"/>
            <a:ext cx="109634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000" b="1" baseline="30000" dirty="0"/>
              <a:t>1</a:t>
            </a:r>
            <a:r>
              <a:rPr lang="pl-PL" sz="1000" b="0" i="0" u="none" strike="noStrike" baseline="0" dirty="0"/>
              <a:t>Omeprazol (substancja czynna leku </a:t>
            </a:r>
            <a:r>
              <a:rPr lang="pl-PL" sz="1000" b="0" i="0" u="none" strike="noStrike" baseline="0" dirty="0" err="1"/>
              <a:t>Polprazol</a:t>
            </a:r>
            <a:r>
              <a:rPr lang="pl-PL" sz="1000" b="0" i="0" u="none" strike="noStrike" baseline="0" dirty="0"/>
              <a:t> Max) należy do inhibitorów pompy protonowej - grupy leków o największej skuteczności w leczeniu objawów </a:t>
            </a:r>
            <a:r>
              <a:rPr lang="pl-PL" sz="1000" b="0" i="0" u="none" strike="noStrike" baseline="0" dirty="0" err="1"/>
              <a:t>refluksu</a:t>
            </a:r>
            <a:r>
              <a:rPr lang="pl-PL" sz="1000" b="0" i="0" u="none" strike="noStrike" baseline="0" dirty="0"/>
              <a:t> żołądkowo-przełykowego [</a:t>
            </a:r>
            <a:r>
              <a:rPr lang="pl-PL" sz="1000" b="0" i="0" u="none" strike="noStrike" baseline="0" dirty="0" err="1"/>
              <a:t>Dabrowski</a:t>
            </a:r>
            <a:r>
              <a:rPr lang="pl-PL" sz="1000" b="0" i="0" u="none" strike="noStrike" baseline="0" dirty="0"/>
              <a:t> A. Leczenie choroby </a:t>
            </a:r>
            <a:r>
              <a:rPr lang="pl-PL" sz="1000" b="0" i="0" u="none" strike="noStrike" baseline="0" dirty="0" err="1"/>
              <a:t>refluksowej</a:t>
            </a:r>
            <a:r>
              <a:rPr lang="pl-PL" sz="1000" b="0" i="0" u="none" strike="noStrike" baseline="0" dirty="0"/>
              <a:t> przełyku. Medycyna po Dyplomie 2014; 5(218):37-44.]. </a:t>
            </a:r>
          </a:p>
          <a:p>
            <a:pPr algn="just"/>
            <a:r>
              <a:rPr lang="pl-PL" sz="1000" b="1" i="0" u="none" strike="noStrike" baseline="30000" dirty="0"/>
              <a:t>2</a:t>
            </a:r>
            <a:r>
              <a:rPr lang="pl-PL" sz="1000" b="0" i="0" u="none" strike="noStrike" baseline="0" dirty="0"/>
              <a:t>20 mg to najwyższa zawartość </a:t>
            </a:r>
            <a:r>
              <a:rPr lang="pl-PL" sz="1000" b="0" i="0" u="none" strike="noStrike" baseline="0" dirty="0" err="1"/>
              <a:t>omeprazolu</a:t>
            </a:r>
            <a:r>
              <a:rPr lang="pl-PL" sz="1000" b="0" i="0" u="none" strike="noStrike" baseline="0" dirty="0"/>
              <a:t> w dostępnych na rynku lekach bez recepty wg danych </a:t>
            </a:r>
            <a:r>
              <a:rPr lang="pl-PL" sz="1000" b="0" i="0" u="none" strike="noStrike" baseline="0" dirty="0" err="1"/>
              <a:t>Iqvia</a:t>
            </a:r>
            <a:r>
              <a:rPr lang="pl-PL" sz="1000" b="0" i="0" u="none" strike="noStrike" baseline="0" dirty="0"/>
              <a:t> MAT 02.2020. </a:t>
            </a:r>
          </a:p>
          <a:p>
            <a:pPr algn="just"/>
            <a:r>
              <a:rPr lang="pl-PL" sz="1000" b="1" i="0" u="none" strike="noStrike" baseline="30000" dirty="0"/>
              <a:t>3 </a:t>
            </a:r>
            <a:r>
              <a:rPr lang="en-US" sz="1000" b="0" i="0" u="none" strike="noStrike" baseline="0" dirty="0" err="1"/>
              <a:t>ChPL</a:t>
            </a:r>
            <a:r>
              <a:rPr lang="en-US" sz="1000" b="0" i="0" u="none" strike="noStrike" baseline="0" dirty="0"/>
              <a:t> </a:t>
            </a:r>
            <a:r>
              <a:rPr lang="en-US" sz="1000" b="0" i="0" u="none" strike="noStrike" baseline="0" dirty="0" err="1"/>
              <a:t>Polprazol</a:t>
            </a:r>
            <a:r>
              <a:rPr lang="en-US" sz="1000" b="0" i="0" u="none" strike="noStrike" baseline="0" dirty="0"/>
              <a:t>® Max.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4055917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3E7ECDC3E69D44940611E92D412732" ma:contentTypeVersion="1" ma:contentTypeDescription="Utwórz nowy dokument." ma:contentTypeScope="" ma:versionID="c3c8b85c6e3b3328b3348e925b1f07d0">
  <xsd:schema xmlns:xsd="http://www.w3.org/2001/XMLSchema" xmlns:xs="http://www.w3.org/2001/XMLSchema" xmlns:p="http://schemas.microsoft.com/office/2006/metadata/properties" xmlns:ns2="c795e9a5-8920-4954-9141-eaafe1e2d940" targetNamespace="http://schemas.microsoft.com/office/2006/metadata/properties" ma:root="true" ma:fieldsID="4fa32f6162536744f3063b3a66bc4ea0" ns2:_="">
    <xsd:import namespace="c795e9a5-8920-4954-9141-eaafe1e2d94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5e9a5-8920-4954-9141-eaafe1e2d9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5A6A01-8D32-40C6-A07A-5EF656BCFC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C18AA6-9BDB-4118-BCD6-19D8A1E60E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95e9a5-8920-4954-9141-eaafe1e2d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09A115-52E9-44F8-9A09-E9F9A1862AFB}">
  <ds:schemaRefs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c795e9a5-8920-4954-9141-eaafe1e2d94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280</Words>
  <Application>Microsoft Office PowerPoint</Application>
  <PresentationFormat>Panoramiczny</PresentationFormat>
  <Paragraphs>12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Goler Elżbieta</dc:creator>
  <cp:lastModifiedBy>Ciuchta Małgorzata</cp:lastModifiedBy>
  <cp:revision>4</cp:revision>
  <dcterms:created xsi:type="dcterms:W3CDTF">2020-04-28T07:56:19Z</dcterms:created>
  <dcterms:modified xsi:type="dcterms:W3CDTF">2020-05-07T14:39:48Z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0x010100553E7ECDC3E69D44940611E92D412732</vt:lpwstr>
  </property>
</Properties>
</file>