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15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21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82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91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66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2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85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1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3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0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12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A583-A1C5-49CC-B0EE-4A2D6D8846A0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20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pharma.p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3978" cy="2856421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430163" y="123567"/>
            <a:ext cx="668912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4000" b="1" dirty="0">
                <a:latin typeface="+mj-lt"/>
              </a:rPr>
              <a:t>ALLERTEC WZF </a:t>
            </a:r>
          </a:p>
          <a:p>
            <a:pPr algn="r"/>
            <a:r>
              <a:rPr lang="pl-PL" sz="1050" b="1" dirty="0">
                <a:latin typeface="+mj-lt"/>
              </a:rPr>
              <a:t>10 mg, tabletki powlekane</a:t>
            </a:r>
          </a:p>
          <a:p>
            <a:pPr algn="r"/>
            <a:r>
              <a:rPr lang="pl-PL" sz="1050" i="1" dirty="0">
                <a:latin typeface="+mj-lt"/>
              </a:rPr>
              <a:t>(</a:t>
            </a:r>
            <a:r>
              <a:rPr lang="pl-PL" sz="1050" i="1" dirty="0" err="1">
                <a:latin typeface="+mj-lt"/>
              </a:rPr>
              <a:t>Cetirizini</a:t>
            </a:r>
            <a:r>
              <a:rPr lang="pl-PL" sz="1050" i="1" dirty="0">
                <a:latin typeface="+mj-lt"/>
              </a:rPr>
              <a:t> </a:t>
            </a:r>
            <a:r>
              <a:rPr lang="pl-PL" sz="1050" i="1" dirty="0" err="1">
                <a:latin typeface="+mj-lt"/>
              </a:rPr>
              <a:t>dihydrochloridum</a:t>
            </a:r>
            <a:r>
              <a:rPr lang="pl-PL" sz="1050" i="1" dirty="0">
                <a:latin typeface="+mj-lt"/>
              </a:rPr>
              <a:t>)</a:t>
            </a:r>
          </a:p>
        </p:txBody>
      </p:sp>
      <p:sp>
        <p:nvSpPr>
          <p:cNvPr id="7" name="Prostokąt 6"/>
          <p:cNvSpPr/>
          <p:nvPr/>
        </p:nvSpPr>
        <p:spPr>
          <a:xfrm>
            <a:off x="144161" y="2681594"/>
            <a:ext cx="880689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 err="1"/>
              <a:t>Allertec</a:t>
            </a:r>
            <a:r>
              <a:rPr lang="pl-PL" sz="1600" b="1" dirty="0"/>
              <a:t> WZF </a:t>
            </a:r>
            <a:r>
              <a:rPr lang="pl-PL" sz="1600" dirty="0"/>
              <a:t>to </a:t>
            </a:r>
            <a:r>
              <a:rPr lang="pl-PL" sz="1600" b="1" dirty="0"/>
              <a:t>lek przeciwalergiczny </a:t>
            </a:r>
            <a:r>
              <a:rPr lang="pl-PL" sz="1600" dirty="0"/>
              <a:t>zawierający </a:t>
            </a:r>
            <a:r>
              <a:rPr lang="pl-PL" sz="1600" dirty="0" err="1"/>
              <a:t>cetyryzynę</a:t>
            </a:r>
            <a:r>
              <a:rPr lang="pl-PL" sz="1600" dirty="0"/>
              <a:t>, który </a:t>
            </a:r>
            <a:r>
              <a:rPr lang="pl-PL" sz="1600" b="1" dirty="0"/>
              <a:t>stosuje się u dorosłych i dzieci </a:t>
            </a:r>
            <a:r>
              <a:rPr lang="pl-PL" sz="1600" dirty="0"/>
              <a:t>w wieku 6 lat i powyżej: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b="1" dirty="0"/>
              <a:t>w łagodzeniu objawów dotyczących nosa i oczu</a:t>
            </a:r>
            <a:r>
              <a:rPr lang="pl-PL" sz="1400" dirty="0"/>
              <a:t>, związanych z sezonowym i przewlekłym alergicznym zapaleniem błony śluzowej nosa (takich jak </a:t>
            </a:r>
            <a:r>
              <a:rPr lang="pl-PL" sz="1400" b="1" dirty="0"/>
              <a:t>zatkany nos, duża ilość wodnistej wydzieliny z nosa</a:t>
            </a:r>
            <a:r>
              <a:rPr lang="pl-PL" sz="1400" dirty="0"/>
              <a:t>, </a:t>
            </a:r>
            <a:r>
              <a:rPr lang="pl-PL" sz="1400" b="1" dirty="0"/>
              <a:t>swędzenie</a:t>
            </a:r>
            <a:r>
              <a:rPr lang="pl-PL" sz="1400" dirty="0"/>
              <a:t> nosa, częste </a:t>
            </a:r>
            <a:r>
              <a:rPr lang="pl-PL" sz="1400" b="1" dirty="0"/>
              <a:t>kichanie</a:t>
            </a:r>
            <a:r>
              <a:rPr lang="pl-PL" sz="1400" dirty="0"/>
              <a:t>, </a:t>
            </a:r>
            <a:r>
              <a:rPr lang="pl-PL" sz="1400" b="1" dirty="0"/>
              <a:t>zaczerwienienie</a:t>
            </a:r>
            <a:r>
              <a:rPr lang="pl-PL" sz="1400" dirty="0"/>
              <a:t> </a:t>
            </a:r>
            <a:r>
              <a:rPr lang="pl-PL" sz="1400" b="1" dirty="0"/>
              <a:t>oczu</a:t>
            </a:r>
            <a:r>
              <a:rPr lang="pl-PL" sz="1400" dirty="0"/>
              <a:t>, </a:t>
            </a:r>
            <a:r>
              <a:rPr lang="pl-PL" sz="1400" b="1" dirty="0"/>
              <a:t>łzawienie</a:t>
            </a:r>
            <a:r>
              <a:rPr lang="pl-PL" sz="1400" dirty="0"/>
              <a:t>, </a:t>
            </a:r>
            <a:r>
              <a:rPr lang="pl-PL" sz="1400" b="1" dirty="0"/>
              <a:t>swędzenie</a:t>
            </a:r>
            <a:r>
              <a:rPr lang="pl-PL" sz="1400" dirty="0"/>
              <a:t> </a:t>
            </a:r>
            <a:r>
              <a:rPr lang="pl-PL" sz="1400" b="1" dirty="0"/>
              <a:t>oczu</a:t>
            </a:r>
            <a:r>
              <a:rPr lang="pl-PL" sz="1400" dirty="0"/>
              <a:t>);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w łagodzeniu objawów przewlekłej idiopatycznej pokrzywki (długotrwale utrzymujące się </a:t>
            </a:r>
            <a:r>
              <a:rPr lang="pl-PL" sz="1400" b="1" dirty="0"/>
              <a:t>silnie swędzące bąble na skórze</a:t>
            </a:r>
            <a:r>
              <a:rPr lang="pl-PL" sz="1400" dirty="0"/>
              <a:t>).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0" y="6448342"/>
            <a:ext cx="816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bg1"/>
                </a:solidFill>
              </a:rPr>
              <a:t>Krople należy stosować 15 minut przed założeniem lub po zdjęciu soczewek kontaktowych. </a:t>
            </a:r>
          </a:p>
          <a:p>
            <a:r>
              <a:rPr lang="pl-PL" sz="1000" dirty="0">
                <a:solidFill>
                  <a:schemeClr val="bg1"/>
                </a:solidFill>
              </a:rPr>
              <a:t>Na podstawie ulotki dołączonej do opakowania: informacja dla pacjenta. </a:t>
            </a:r>
            <a:r>
              <a:rPr lang="pl-PL" sz="1000" i="1" dirty="0">
                <a:solidFill>
                  <a:schemeClr val="bg1"/>
                </a:solidFill>
              </a:rPr>
              <a:t>Data ostatniej aktualizacji ulotki: styczeń 2015 r.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9429" y="5176211"/>
            <a:ext cx="905338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900" dirty="0"/>
              <a:t>ALLERTEC® WZF. </a:t>
            </a:r>
            <a:r>
              <a:rPr lang="pl-PL" sz="900" b="1" dirty="0"/>
              <a:t>Skład i postać</a:t>
            </a:r>
            <a:r>
              <a:rPr lang="pl-PL" sz="900" dirty="0"/>
              <a:t>: Jedna tabletka powlekana zawiera 10 mg </a:t>
            </a:r>
            <a:r>
              <a:rPr lang="pl-PL" sz="900" dirty="0" err="1"/>
              <a:t>cetyryzyny</a:t>
            </a:r>
            <a:r>
              <a:rPr lang="pl-PL" sz="900" dirty="0"/>
              <a:t>. </a:t>
            </a:r>
            <a:r>
              <a:rPr lang="pl-PL" sz="900" b="1" dirty="0"/>
              <a:t>Wskazania</a:t>
            </a:r>
            <a:r>
              <a:rPr lang="pl-PL" sz="900" dirty="0"/>
              <a:t>: Łagodzenie objawów dotyczących nosa i oczu, związanych z sezonowym i przewlekłym alergicznym zapaleniem błony śluzowej nosa oraz w łagodzeniu objawów przewlekłej idiopatycznej pokrzywki. </a:t>
            </a:r>
            <a:r>
              <a:rPr lang="pl-PL" sz="900" b="1" dirty="0"/>
              <a:t>Przeciwwskazania</a:t>
            </a:r>
            <a:r>
              <a:rPr lang="pl-PL" sz="900" dirty="0"/>
              <a:t>: : Nadwrażliwość na </a:t>
            </a:r>
            <a:r>
              <a:rPr lang="pl-PL" sz="900" dirty="0" err="1"/>
              <a:t>cetyryzynę</a:t>
            </a:r>
            <a:r>
              <a:rPr lang="pl-PL" sz="900" dirty="0"/>
              <a:t> lub inny składnik leku, hydroksyzynę lub pochodne piperazyny. U pacjentów z ciężkimi zaburzeniami czynności nerek z </a:t>
            </a:r>
            <a:r>
              <a:rPr lang="pl-PL" sz="900" dirty="0" err="1"/>
              <a:t>klirensem</a:t>
            </a:r>
            <a:r>
              <a:rPr lang="pl-PL" sz="900" dirty="0"/>
              <a:t> kreatyniny mniejszym niż 10 ml/min. Pacjenci z dziedziczną nietolerancją galaktozy, niedoborem laktazy (typu </a:t>
            </a:r>
            <a:r>
              <a:rPr lang="pl-PL" sz="900" dirty="0" err="1"/>
              <a:t>Lapp</a:t>
            </a:r>
            <a:r>
              <a:rPr lang="pl-PL" sz="900" dirty="0"/>
              <a:t>) lub zespołem złego wchłaniania glukozy-galaktozy. Dzieci w wieku poniżej 6 lat. </a:t>
            </a:r>
            <a:r>
              <a:rPr lang="pl-PL" sz="900" b="1" dirty="0"/>
              <a:t>Podmiot odpowiedzialny</a:t>
            </a:r>
            <a:r>
              <a:rPr lang="pl-PL" sz="900" dirty="0"/>
              <a:t>: Warszawskie Zakłady Farmaceutyczne Polfa S.A. Dodatkowych informacji o leku udziela: Polpharma Biuro Handlowe Sp. z o.o., ul. </a:t>
            </a:r>
            <a:r>
              <a:rPr lang="pl-PL" sz="900" dirty="0" err="1"/>
              <a:t>Bobrowiecka</a:t>
            </a:r>
            <a:r>
              <a:rPr lang="pl-PL" sz="900" dirty="0"/>
              <a:t> 6, 00-728 Warszawa, tel. +48 22 364 61 00; fax. +48 22 364 61 02. </a:t>
            </a:r>
            <a:r>
              <a:rPr lang="pl-PL" sz="900" dirty="0">
                <a:hlinkClick r:id="rId3"/>
              </a:rPr>
              <a:t>www.polpharma.pl</a:t>
            </a:r>
            <a:r>
              <a:rPr lang="pl-PL" sz="900" dirty="0"/>
              <a:t>.</a:t>
            </a:r>
          </a:p>
          <a:p>
            <a:pPr algn="just"/>
            <a:endParaRPr lang="pl-PL" sz="900" dirty="0"/>
          </a:p>
          <a:p>
            <a:pPr algn="just"/>
            <a:r>
              <a:rPr lang="pl-PL" sz="1600" dirty="0"/>
              <a:t>Przed użyciem zapoznaj się z ulotką, która zawiera wskazania, przeciwwskazania, dane dotyczące działań niepożądanych i dawkowanie oraz informacje dotyczące stosowania produktu leczniczego, bądź skonsultuj się z lekarzem lub farmaceutą, gdyż każdy lek niewłaściwie stosowany zagraża Twojemu życiu lub zdrowiu.</a:t>
            </a:r>
          </a:p>
        </p:txBody>
      </p:sp>
      <p:sp>
        <p:nvSpPr>
          <p:cNvPr id="6" name="Prostokąt 5"/>
          <p:cNvSpPr/>
          <p:nvPr/>
        </p:nvSpPr>
        <p:spPr>
          <a:xfrm>
            <a:off x="24713" y="19796"/>
            <a:ext cx="12378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900" dirty="0"/>
              <a:t>ALL-WZF/086/07-2019</a:t>
            </a:r>
          </a:p>
        </p:txBody>
      </p:sp>
    </p:spTree>
    <p:extLst>
      <p:ext uri="{BB962C8B-B14F-4D97-AF65-F5344CB8AC3E}">
        <p14:creationId xmlns:p14="http://schemas.microsoft.com/office/powerpoint/2010/main" val="755183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3D8B30-F1CD-4711-847B-BA98FD61F1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FAE08A-9A50-4E3C-9B46-FD2E88DC5E4F}">
  <ds:schemaRefs>
    <ds:schemaRef ds:uri="http://purl.org/dc/dcmitype/"/>
    <ds:schemaRef ds:uri="c795e9a5-8920-4954-9141-eaafe1e2d940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13709EB-B487-4247-BCE0-2C99B5E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323</Words>
  <Application>Microsoft Office PowerPoint</Application>
  <PresentationFormat>Pokaz na ekranie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Kułakowska Katarzyna</dc:creator>
  <cp:lastModifiedBy>Ciuchta Małgorzata</cp:lastModifiedBy>
  <cp:revision>15</cp:revision>
  <dcterms:created xsi:type="dcterms:W3CDTF">2015-05-25T09:14:48Z</dcterms:created>
  <dcterms:modified xsi:type="dcterms:W3CDTF">2020-05-08T12:21:06Z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