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A4AAFB-CE91-48E4-AE90-9668471024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FE5EAB2-FCD1-47D8-A76F-489ED59A56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15B01A2-43CA-4261-9FD1-F7C3AF7EF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83A9-C18E-4F1B-9208-81AA84B3A9A8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0D97152-28B1-48C1-9133-8F5A465CD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F094B5B-0251-4C72-A30E-64B6D3D61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5392-11D5-427D-8828-A690E2F8F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49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DAAB52-57A9-4402-A868-EE28AAC59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2190A45-BE6C-4C28-8733-2A1DC4CC09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26A9195-C0D8-401B-AA59-F206DC1EE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83A9-C18E-4F1B-9208-81AA84B3A9A8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7829BBE-5A83-4BC6-9C15-D66A74A24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E3D72F9-1BE7-4556-8426-BC4D61821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5392-11D5-427D-8828-A690E2F8F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584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DDF5ECB3-B05F-44D5-A2B5-3574FA3F27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9FBF2E3-B384-4603-A99B-5EF5822298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7C34B0E-3BB0-422A-B7E8-33F2F5DE7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83A9-C18E-4F1B-9208-81AA84B3A9A8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25E5E9E-04CE-470C-AC20-F2679EA47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E1154E7-4975-4785-9900-F208A472B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5392-11D5-427D-8828-A690E2F8F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897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D3CC45-CD9B-4D37-A48E-7B872C699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51D1764-296C-4622-B6D1-080E18D59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608C017-4687-4AED-83F7-BDC4E32CD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83A9-C18E-4F1B-9208-81AA84B3A9A8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97CA743-A19D-40F1-9F91-E5CA7DB1C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D2DAA3D-241F-48FF-8835-BD4B5BFDE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5392-11D5-427D-8828-A690E2F8F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5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F596AC-3493-4AF6-8A20-93FC1D09C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7C6DC33-29CB-4226-80EA-A4E2D763E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8438E7E-6620-4E4B-AA35-4F9A9BD9F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83A9-C18E-4F1B-9208-81AA84B3A9A8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2AC7E91-717B-48A2-BC49-D859D1636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7C66CBA-2D1A-49C7-A97F-5FC533B5A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5392-11D5-427D-8828-A690E2F8F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23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C19253-172D-4F60-A617-88B3A451A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B749DD7-6921-468A-8C8B-26E260C11B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06375DE-D668-4AF8-A19B-CCD8C1776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9BEC692-CF51-4281-BE7F-993467DC2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83A9-C18E-4F1B-9208-81AA84B3A9A8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30DAA84-5F3C-4DD2-A9EE-5E56C00E4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9DC0678-E280-49A5-8844-C616ABF9D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5392-11D5-427D-8828-A690E2F8F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63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71A69A-9ED1-427D-9DA6-423639101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1BEF8D7-E3FB-4CAC-9CF5-F84875DFF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7E8F4BF-8FB9-428A-887A-A8AD269A5A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D879527-45E6-49F9-808C-5BCD9A13AA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37D0FDE-29CF-408A-BC98-D7AE2B06B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3EC940F9-6124-4120-9F0F-C7F6C762F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83A9-C18E-4F1B-9208-81AA84B3A9A8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0AE0ACFB-A32A-4F35-B469-F01B40016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D46FB439-EEC6-4566-B3E6-E782BAD7D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5392-11D5-427D-8828-A690E2F8F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842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97A5BF-9947-4F79-A68B-819003D45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E9C9719-3B9E-4968-9AB2-432E73691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83A9-C18E-4F1B-9208-81AA84B3A9A8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E429CA25-0C9D-444D-B4DC-5FC827E87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82F78D9C-0F4C-404C-BBD6-9E8883B3F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5392-11D5-427D-8828-A690E2F8F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75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26DFA625-0726-422C-B88B-4C2844559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83A9-C18E-4F1B-9208-81AA84B3A9A8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7EFE32B3-700C-431F-82A6-79CECD45E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7F6F9E8-635F-4D2E-88C0-4B4E76105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5392-11D5-427D-8828-A690E2F8F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094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B23E9C-044D-4830-B83A-E79CBEFC7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4C6A486-CF98-44E4-86AE-9258B756A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59B3738-BEFC-4B60-B7D9-9C4401A909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F0B7E48-6EBD-4F20-AF82-74F5ED886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83A9-C18E-4F1B-9208-81AA84B3A9A8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838432D-1BD1-4DF9-897A-D131F4F0A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01C4A58-E10D-4AD2-887D-3EFCCB838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5392-11D5-427D-8828-A690E2F8F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43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1C4722-AF6A-49F5-96E0-4115332FD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849B54B1-0B21-499A-A6CE-E10441C4AA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B9F105C-2901-417C-BDF4-0E330B0264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52A2D96-E634-4040-9A91-29A8D17AF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83A9-C18E-4F1B-9208-81AA84B3A9A8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4F9750F-9918-41C8-83A8-6F975EC0C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215D4ED-442F-4F0D-BF4D-B7BD7C2C1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5392-11D5-427D-8828-A690E2F8F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701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C89F0D8D-1847-44E8-8524-182EA81C4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3C7860D-BC23-42C0-AB39-3059FD98E9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4B6BB2F-9ACE-44CD-BD99-80ED25B53D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483A9-C18E-4F1B-9208-81AA84B3A9A8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C27DEDE-51DC-4738-8AF4-0F3D2F0D80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3B21829-FCB9-4A4A-8BB3-A4CD849115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F5392-11D5-427D-8828-A690E2F8F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478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>
            <a:extLst>
              <a:ext uri="{FF2B5EF4-FFF2-40B4-BE49-F238E27FC236}">
                <a16:creationId xmlns:a16="http://schemas.microsoft.com/office/drawing/2014/main" id="{D4C0C907-14FC-4650-8800-D450F71FB558}"/>
              </a:ext>
            </a:extLst>
          </p:cNvPr>
          <p:cNvSpPr txBox="1">
            <a:spLocks/>
          </p:cNvSpPr>
          <p:nvPr/>
        </p:nvSpPr>
        <p:spPr>
          <a:xfrm>
            <a:off x="-20083" y="5192483"/>
            <a:ext cx="12221953" cy="71650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b="1" dirty="0"/>
              <a:t>Scorbolamid.</a:t>
            </a:r>
            <a:r>
              <a:rPr lang="pl-PL" dirty="0"/>
              <a:t> </a:t>
            </a:r>
            <a:r>
              <a:rPr lang="pl-PL" b="1" dirty="0"/>
              <a:t>Skład i postać:</a:t>
            </a:r>
            <a:r>
              <a:rPr lang="pl-PL" dirty="0"/>
              <a:t> Każda tabletka </a:t>
            </a:r>
            <a:r>
              <a:rPr lang="pl-PL" dirty="0" err="1"/>
              <a:t>drażowana</a:t>
            </a:r>
            <a:r>
              <a:rPr lang="pl-PL" dirty="0"/>
              <a:t> zawiera: 300 mg salicylamidu, 100 mg kwasu askorbowego, 5 mg </a:t>
            </a:r>
            <a:r>
              <a:rPr lang="pl-PL" dirty="0" err="1"/>
              <a:t>rutozydu</a:t>
            </a:r>
            <a:r>
              <a:rPr lang="pl-PL" dirty="0"/>
              <a:t>. Substancje pomocnicze o znanym działaniu: sacharoza i żółcień </a:t>
            </a:r>
            <a:r>
              <a:rPr lang="pl-PL" dirty="0" err="1"/>
              <a:t>chinolinowa</a:t>
            </a:r>
            <a:r>
              <a:rPr lang="pl-PL" dirty="0"/>
              <a:t> (E104). Tabletki </a:t>
            </a:r>
            <a:r>
              <a:rPr lang="pl-PL" dirty="0" err="1"/>
              <a:t>drażowane</a:t>
            </a:r>
            <a:r>
              <a:rPr lang="pl-PL" dirty="0"/>
              <a:t>. Okrągłe, obustronnie wypukłe tabletki </a:t>
            </a:r>
            <a:r>
              <a:rPr lang="pl-PL" dirty="0" err="1"/>
              <a:t>drażowane</a:t>
            </a:r>
            <a:r>
              <a:rPr lang="pl-PL" dirty="0"/>
              <a:t>, barwy żółtej. </a:t>
            </a:r>
            <a:r>
              <a:rPr lang="pl-PL" b="1" dirty="0"/>
              <a:t>Wskazania:</a:t>
            </a:r>
            <a:r>
              <a:rPr lang="pl-PL" dirty="0"/>
              <a:t> Gorączka i ból związane z przeziębieniem lub grypą, bóle głowy, nerwobóle. </a:t>
            </a:r>
            <a:r>
              <a:rPr lang="pl-PL" b="1" dirty="0"/>
              <a:t>Przeciwwskazania:</a:t>
            </a:r>
            <a:r>
              <a:rPr lang="pl-PL" dirty="0"/>
              <a:t> nadwrażliwość na substancje czynne lub na którąkolwiek substancję pomocniczą leku; nadwrażliwość na inne niesteroidowe leki przeciwzapalne; astma z polipami nosa (wywołana lub zaostrzona przez kwas acetylosalicylowy); czynna choroba wrzodowa żołądka i dwunastnicy, stany zapalne przewodu pokarmowego; zaburzenia równowagi kwasowo-zasadowej (cukrzyca, mocznica, tężyczka); zaburzenia krzepliwości krwi (np. hemofilia, trombocytopenia); genetycznie uwarunkowany niedobór dehydrogenazy glukozo-6-fosforanowej (ryzyko hemolizy po długotrwałym, doustnym przyjmowaniu kwasu askorbowego); kamica nerkowa w wywiadzie (ryzyko powstawania kamieni moczowych po zastosowaniu dużych dawek kwasu askorbowego); hemochromatoza, niedokrwistość </a:t>
            </a:r>
            <a:r>
              <a:rPr lang="pl-PL" dirty="0" err="1"/>
              <a:t>syderoblastyczna</a:t>
            </a:r>
            <a:r>
              <a:rPr lang="pl-PL" dirty="0"/>
              <a:t>, nadmierna ilości kwasu moczowego we krwi lub szczawianów w moczu; ciąża; karmienie piersią. Produktu nie należy stosować u dzieci w wieku poniżej 16 lat, poza rzadkimi chorobami, takimi jak np. choroba Kawasaki, ze względu na ryzyko wystąpienia zespołu </a:t>
            </a:r>
            <a:r>
              <a:rPr lang="pl-PL" dirty="0" err="1"/>
              <a:t>Reye’a</a:t>
            </a:r>
            <a:r>
              <a:rPr lang="pl-PL" dirty="0"/>
              <a:t>. </a:t>
            </a:r>
            <a:r>
              <a:rPr lang="pl-PL" b="1" dirty="0"/>
              <a:t>Podmiot odpowiedzialny:</a:t>
            </a:r>
            <a:r>
              <a:rPr lang="pl-PL" dirty="0"/>
              <a:t> Zakłady Farmaceutyczne Polpharma S.A. Dodatkowych informacji o leku udziela: Polpharma Biuro Handlowe Sp. z o.o., ul. </a:t>
            </a:r>
            <a:r>
              <a:rPr lang="pl-PL" dirty="0" err="1"/>
              <a:t>Bobrowiecka</a:t>
            </a:r>
            <a:r>
              <a:rPr lang="pl-PL" dirty="0"/>
              <a:t> 6, 00-728 Warszawa; tel.: +48 22 364 61 00; faks: +48 22 364 61 02. www.polpharma.pl. </a:t>
            </a:r>
            <a:r>
              <a:rPr lang="pl-PL" dirty="0" err="1"/>
              <a:t>ChPL</a:t>
            </a:r>
            <a:r>
              <a:rPr lang="pl-PL" dirty="0"/>
              <a:t>: 2015.07.01.</a:t>
            </a:r>
            <a:endParaRPr lang="en-US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9D411CD4-B78F-4F5D-9652-CF3000DC31FF}"/>
              </a:ext>
            </a:extLst>
          </p:cNvPr>
          <p:cNvSpPr/>
          <p:nvPr/>
        </p:nvSpPr>
        <p:spPr>
          <a:xfrm>
            <a:off x="-10210" y="5808166"/>
            <a:ext cx="1220220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1600" dirty="0"/>
          </a:p>
          <a:p>
            <a:pPr algn="ctr"/>
            <a:r>
              <a:rPr lang="pl-PL" sz="1600" dirty="0"/>
              <a:t>Przed użyciem zapoznaj się z ulotką, która zawiera wskazania, przeciwwskazania, dane dotyczące działań niepożądanych i dawkowanie oraz informacje dotyczące stosowania produktu leczniczego, bądź skonsultuj się z lekarzem lub farmaceutą, gdyż każdy lek niewłaściwie stosowany zagraża Twojemu życiu lub zdrowiu.</a:t>
            </a:r>
          </a:p>
        </p:txBody>
      </p:sp>
      <p:cxnSp>
        <p:nvCxnSpPr>
          <p:cNvPr id="6" name="Łącznik prostoliniowy 10">
            <a:extLst>
              <a:ext uri="{FF2B5EF4-FFF2-40B4-BE49-F238E27FC236}">
                <a16:creationId xmlns:a16="http://schemas.microsoft.com/office/drawing/2014/main" id="{C53E5349-5A73-41F5-B591-C249123F3ED4}"/>
              </a:ext>
            </a:extLst>
          </p:cNvPr>
          <p:cNvCxnSpPr>
            <a:cxnSpLocks/>
          </p:cNvCxnSpPr>
          <p:nvPr/>
        </p:nvCxnSpPr>
        <p:spPr>
          <a:xfrm>
            <a:off x="-10209" y="5949280"/>
            <a:ext cx="12202209" cy="0"/>
          </a:xfrm>
          <a:prstGeom prst="line">
            <a:avLst/>
          </a:prstGeom>
          <a:ln w="22225">
            <a:solidFill>
              <a:srgbClr val="4270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rostokąt 7">
            <a:extLst>
              <a:ext uri="{FF2B5EF4-FFF2-40B4-BE49-F238E27FC236}">
                <a16:creationId xmlns:a16="http://schemas.microsoft.com/office/drawing/2014/main" id="{6250087E-7231-4CFD-BD5A-1D75593A44F9}"/>
              </a:ext>
            </a:extLst>
          </p:cNvPr>
          <p:cNvSpPr/>
          <p:nvPr/>
        </p:nvSpPr>
        <p:spPr>
          <a:xfrm>
            <a:off x="14779" y="13954"/>
            <a:ext cx="121969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solidFill>
                  <a:srgbClr val="FF0000"/>
                </a:solidFill>
                <a:cs typeface="Arial" pitchFamily="34" charset="0"/>
              </a:rPr>
              <a:t>Bo najlepszą obroną jest atak. </a:t>
            </a:r>
          </a:p>
          <a:p>
            <a:pPr algn="ctr"/>
            <a:endParaRPr lang="pl-PL" sz="2400" b="1" dirty="0">
              <a:solidFill>
                <a:srgbClr val="FF0000"/>
              </a:solidFill>
              <a:cs typeface="Arial" pitchFamily="34" charset="0"/>
            </a:endParaRPr>
          </a:p>
          <a:p>
            <a:pPr algn="ctr"/>
            <a:r>
              <a:rPr lang="pl-PL" sz="1600" dirty="0"/>
              <a:t>Scorbolamid to unikalna kompozycja składników, które nie tylko wzmacniają odporność (witamina C), </a:t>
            </a:r>
            <a:br>
              <a:rPr lang="pl-PL" sz="1600" dirty="0"/>
            </a:br>
            <a:r>
              <a:rPr lang="pl-PL" sz="1600" dirty="0"/>
              <a:t>ale przede wszystkim likwiduje pierwsze objawy przeziębienia i grypy (salicylamid).</a:t>
            </a:r>
            <a:endParaRPr lang="pl-PL" sz="28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7663F17B-D671-4F5D-ADA5-B2F786F4B8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530" y="1584831"/>
            <a:ext cx="4870111" cy="2966709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0C1E4734-A7E7-4B2D-B0D8-DE71DE18A2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3641" y="906263"/>
            <a:ext cx="5372644" cy="4298115"/>
          </a:xfrm>
          <a:prstGeom prst="rect">
            <a:avLst/>
          </a:prstGeom>
        </p:spPr>
      </p:pic>
      <p:sp>
        <p:nvSpPr>
          <p:cNvPr id="2" name="Prostokąt 1">
            <a:extLst>
              <a:ext uri="{FF2B5EF4-FFF2-40B4-BE49-F238E27FC236}">
                <a16:creationId xmlns:a16="http://schemas.microsoft.com/office/drawing/2014/main" id="{00D16AE5-BB0A-4236-A406-8C6C17FB744D}"/>
              </a:ext>
            </a:extLst>
          </p:cNvPr>
          <p:cNvSpPr/>
          <p:nvPr/>
        </p:nvSpPr>
        <p:spPr>
          <a:xfrm>
            <a:off x="11084511" y="6639163"/>
            <a:ext cx="112723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/>
              <a:t>SCO/216/09-2019</a:t>
            </a:r>
          </a:p>
        </p:txBody>
      </p:sp>
    </p:spTree>
    <p:extLst>
      <p:ext uri="{BB962C8B-B14F-4D97-AF65-F5344CB8AC3E}">
        <p14:creationId xmlns:p14="http://schemas.microsoft.com/office/powerpoint/2010/main" val="368329958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53E7ECDC3E69D44940611E92D412732" ma:contentTypeVersion="1" ma:contentTypeDescription="Utwórz nowy dokument." ma:contentTypeScope="" ma:versionID="c3c8b85c6e3b3328b3348e925b1f07d0">
  <xsd:schema xmlns:xsd="http://www.w3.org/2001/XMLSchema" xmlns:xs="http://www.w3.org/2001/XMLSchema" xmlns:p="http://schemas.microsoft.com/office/2006/metadata/properties" xmlns:ns2="c795e9a5-8920-4954-9141-eaafe1e2d940" targetNamespace="http://schemas.microsoft.com/office/2006/metadata/properties" ma:root="true" ma:fieldsID="4fa32f6162536744f3063b3a66bc4ea0" ns2:_="">
    <xsd:import namespace="c795e9a5-8920-4954-9141-eaafe1e2d940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5e9a5-8920-4954-9141-eaafe1e2d94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Udostępnianie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32B3A83-43E4-49E3-BB00-B501E219EF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DCDBAFD-10D7-4C27-A80D-04EA345F8F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95e9a5-8920-4954-9141-eaafe1e2d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BA38C5C-1C0B-46BB-932D-57743082C562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terms/"/>
    <ds:schemaRef ds:uri="c795e9a5-8920-4954-9141-eaafe1e2d940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358</Words>
  <Application>Microsoft Office PowerPoint</Application>
  <PresentationFormat>Panoramiczny</PresentationFormat>
  <Paragraphs>7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Kubicka Joanna</dc:creator>
  <cp:lastModifiedBy>Ciuchta Małgorzata</cp:lastModifiedBy>
  <cp:revision>6</cp:revision>
  <dcterms:created xsi:type="dcterms:W3CDTF">2018-07-26T11:33:11Z</dcterms:created>
  <dcterms:modified xsi:type="dcterms:W3CDTF">2020-12-07T11:14:15Z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0x010100553E7ECDC3E69D44940611E92D412732</vt:lpwstr>
  </property>
</Properties>
</file>