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AB1F"/>
    <a:srgbClr val="005C9F"/>
    <a:srgbClr val="1B68A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52AD59-4CF9-435A-8F09-02AA677D29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59EA324-2D36-4E97-8459-DE5513E5AF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06988D7-87B8-4CD1-91CD-145AEAB47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1F-935A-4BA6-AAD9-4819BC433A1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C4F8827-0DC9-4DFE-A560-5F4F378E7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8BC2259-1BB0-4815-90A6-FECAA7B16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2E1D-EEB0-45D4-A429-FD85B812D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73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72BBC8-0FD9-470D-B93F-F4AA0C830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747B3F0-DD09-44B2-AD0F-BC05170F83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913564B-5EEE-40E5-9A79-62C3CD11E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1F-935A-4BA6-AAD9-4819BC433A1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3B22050-84A6-49C9-9A50-578B5991E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410A6E0-AAA4-401F-B50C-707F9E6B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2E1D-EEB0-45D4-A429-FD85B812D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4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8E00994-8973-4E76-9306-38660A797A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444C16A-E314-4333-B1D8-23A4CF0957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DCC3236-7AE2-4B4E-A3D1-9292701AD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1F-935A-4BA6-AAD9-4819BC433A1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CA740A7-CBC1-41DC-9412-065DFDCBC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5AFCF62-96C5-4452-A642-0A25A6B51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2E1D-EEB0-45D4-A429-FD85B812D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5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F33241-49FB-41AF-B207-B5D853CAB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C5966F-BA66-42ED-8883-BE65BFF12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F231CAF-2A96-4F9E-9363-14B3E31B3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1F-935A-4BA6-AAD9-4819BC433A1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03B50E0-DE3C-4611-9964-2AD6AE669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6EDA653-9B94-4153-9C78-A794CCA01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2E1D-EEB0-45D4-A429-FD85B812D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3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C2D675-FF3D-4457-AE40-AFFD0DEDB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0BEAA65-F6E8-490E-8EDE-CE9656FDA6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5FB982F-870C-4B5A-91B1-8B6D729DC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1F-935A-4BA6-AAD9-4819BC433A1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F339C24-C6EC-4D49-A63B-864EF2E5F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C6CA2FF-0D18-4233-A6F6-C46A0F77E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2E1D-EEB0-45D4-A429-FD85B812D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8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D19718-AC96-487B-8719-A9D7DBF63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FC0925-8255-4618-9883-508B69D272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6BC206B-90F6-4801-8C43-61AF6BAA2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62A2B17-5826-4A12-BE70-45F60788E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1F-935A-4BA6-AAD9-4819BC433A1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CC0D584-EDC6-436C-9125-0B81D0763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10C2F91-7480-498B-9E6D-1FF679986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2E1D-EEB0-45D4-A429-FD85B812D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3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FAE04C-3DB3-4DF0-9779-34C805AA4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7542181-0D03-4818-A734-06A050DCA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2F7F186-5EF6-4E61-B189-24437B6F0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E7B819A-F6FC-4EF7-8674-23A67B6406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27AEE76-1F71-4641-A031-6232412DA1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2EF466EF-AD16-412F-AF5B-995A8D0B4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1F-935A-4BA6-AAD9-4819BC433A1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E0356B5-BBE7-4CFE-97EA-D2303C072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A410552-EA8B-40CD-B973-74D403CE7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2E1D-EEB0-45D4-A429-FD85B812D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0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EC343D-E346-4D8C-99AC-737896842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47C1732-E18F-4C1A-B998-099F65AE3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1F-935A-4BA6-AAD9-4819BC433A1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7CF6526-EF96-45DE-AF16-8122C7505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726AD33-DD50-4AE4-9ECD-4912BF726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2E1D-EEB0-45D4-A429-FD85B812D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6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85532C4-4AC1-4233-A85F-D47DE5A21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1F-935A-4BA6-AAD9-4819BC433A1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B6BA6AA-B9AE-4236-9DFC-B0CC634BD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C6700CF-8D62-409A-8834-30A227C9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2E1D-EEB0-45D4-A429-FD85B812D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1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D89A03-B9AC-4D32-8555-E70186E36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C958E0-37CA-4A49-919D-41BC8E3C2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A756386-B905-4808-B12A-64DA0A6CF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032379C-19AB-4DC0-A53B-7797DD2D6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1F-935A-4BA6-AAD9-4819BC433A1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3D2EF3C-2DFA-4C98-8E3F-5D2D09F03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908B019-A537-48A8-A2FB-3F8C2144B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2E1D-EEB0-45D4-A429-FD85B812D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35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C653EA-03B8-4705-B28E-DB8C92EC0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56792E86-BD4D-4AA5-9676-AC30EDF46E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AC9214D-AE6E-446F-BDA0-7EC94CD73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BCDAE6C-700C-4993-BB8B-4D3BC3DFE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291F-935A-4BA6-AAD9-4819BC433A1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646C8AB-1F0F-4C31-ADE7-289DC8BBC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AEA6F83-FB1E-4693-8881-EEE3FBC74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2E1D-EEB0-45D4-A429-FD85B812D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1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65B4555-98C3-4151-BEF8-A1A2F7563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7CAD526-B444-45A1-B657-BB5768F8B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F7B7972-08E8-45E7-8EDA-E928FB1FC8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6291F-935A-4BA6-AAD9-4819BC433A1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643B63D-2EBC-42DD-BE96-68E66C1C79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093E04B-4E9B-4E0C-AF13-6AC1E5BA36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2E1D-EEB0-45D4-A429-FD85B812D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48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42322F0C-DCF4-451C-B99D-3C1916769F0C}"/>
              </a:ext>
            </a:extLst>
          </p:cNvPr>
          <p:cNvSpPr txBox="1"/>
          <p:nvPr/>
        </p:nvSpPr>
        <p:spPr>
          <a:xfrm>
            <a:off x="4873486" y="2590288"/>
            <a:ext cx="70899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en-US" sz="2400" dirty="0" err="1"/>
              <a:t>Łagodzi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zgagę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ból</a:t>
            </a:r>
            <a:r>
              <a:rPr lang="en-US" altLang="en-US" sz="2400" b="1" dirty="0"/>
              <a:t> w </a:t>
            </a:r>
            <a:r>
              <a:rPr lang="en-US" altLang="en-US" sz="2400" b="1" dirty="0" err="1"/>
              <a:t>nadbrzuszu</a:t>
            </a:r>
            <a:r>
              <a:rPr lang="pl-PL" altLang="en-US" sz="2400" b="1" dirty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altLang="en-US" sz="2400" b="1" dirty="0"/>
              <a:t>Chroni</a:t>
            </a:r>
            <a:r>
              <a:rPr lang="pl-PL" altLang="en-US" sz="2400" dirty="0"/>
              <a:t> śluzówkę żołądka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altLang="en-US" sz="2400" b="1" dirty="0"/>
              <a:t>Błyskawiczna</a:t>
            </a:r>
            <a:r>
              <a:rPr lang="pl-PL" altLang="en-US" sz="2400" dirty="0"/>
              <a:t> ulga </a:t>
            </a:r>
            <a:r>
              <a:rPr lang="en-US" altLang="en-US" sz="2400" dirty="0"/>
              <a:t>–</a:t>
            </a:r>
            <a:r>
              <a:rPr lang="pl-PL" altLang="en-US" sz="2400" dirty="0"/>
              <a:t>&gt;</a:t>
            </a:r>
            <a:r>
              <a:rPr lang="en-US" altLang="en-US" sz="2400" dirty="0"/>
              <a:t> </a:t>
            </a:r>
            <a:r>
              <a:rPr lang="pl-PL" altLang="en-US" sz="2400" dirty="0"/>
              <a:t>mleczko niczym balsam pokrywa ścianki przełyku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400" dirty="0">
                <a:effectLst/>
              </a:rPr>
              <a:t>Może być stosowany u</a:t>
            </a:r>
            <a:r>
              <a:rPr lang="pl-PL" sz="2400" b="1" dirty="0">
                <a:effectLst/>
              </a:rPr>
              <a:t> kobiet w ciąży</a:t>
            </a:r>
            <a:r>
              <a:rPr lang="pl-PL" sz="2000" dirty="0"/>
              <a:t>**</a:t>
            </a:r>
            <a:endParaRPr lang="en-US" alt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9B4B7CBF-1F56-45CD-A698-0FD403D30AD6}"/>
              </a:ext>
            </a:extLst>
          </p:cNvPr>
          <p:cNvSpPr/>
          <p:nvPr/>
        </p:nvSpPr>
        <p:spPr>
          <a:xfrm>
            <a:off x="9466315" y="5809075"/>
            <a:ext cx="2176902" cy="350302"/>
          </a:xfrm>
          <a:prstGeom prst="roundRect">
            <a:avLst/>
          </a:prstGeom>
          <a:solidFill>
            <a:srgbClr val="EBA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WYRÓB MEDYCZNY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E79CCA7C-1631-4156-9EA2-E7436DD17668}"/>
              </a:ext>
            </a:extLst>
          </p:cNvPr>
          <p:cNvSpPr/>
          <p:nvPr/>
        </p:nvSpPr>
        <p:spPr>
          <a:xfrm>
            <a:off x="9294870" y="6252578"/>
            <a:ext cx="2063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latin typeface="Tahoma" panose="020B0604030504040204" pitchFamily="34" charset="0"/>
                <a:ea typeface="Times New Roman" panose="02020603050405020304" pitchFamily="18" charset="0"/>
              </a:rPr>
              <a:t>NR EML……………..</a:t>
            </a:r>
            <a:endParaRPr lang="en-US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3758A85A-A386-4F90-B9F3-A1EC8F1E161C}"/>
              </a:ext>
            </a:extLst>
          </p:cNvPr>
          <p:cNvSpPr txBox="1"/>
          <p:nvPr/>
        </p:nvSpPr>
        <p:spPr>
          <a:xfrm>
            <a:off x="85725" y="6252578"/>
            <a:ext cx="107321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* Zmniejsza dolegliwości związane z refluksem żołądkowo-przełykowym, takie jak zgaga i ból brzucha</a:t>
            </a:r>
          </a:p>
          <a:p>
            <a:r>
              <a:rPr lang="pl-PL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** P</a:t>
            </a:r>
            <a:r>
              <a:rPr lang="pl-PL" sz="1400" dirty="0"/>
              <a:t>o konsultacji z lekarzem </a:t>
            </a:r>
          </a:p>
          <a:p>
            <a:endParaRPr lang="en-US" sz="14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1551506-9FAC-4512-9E37-7ADBDAE703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1765388"/>
            <a:ext cx="3636869" cy="4078832"/>
          </a:xfrm>
          <a:prstGeom prst="rect">
            <a:avLst/>
          </a:prstGeom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id="{D55231BC-6980-48DD-80D7-02C23BCCEE1D}"/>
              </a:ext>
            </a:extLst>
          </p:cNvPr>
          <p:cNvSpPr/>
          <p:nvPr/>
        </p:nvSpPr>
        <p:spPr>
          <a:xfrm>
            <a:off x="-1" y="314325"/>
            <a:ext cx="12191999" cy="676275"/>
          </a:xfrm>
          <a:prstGeom prst="rect">
            <a:avLst/>
          </a:prstGeom>
          <a:solidFill>
            <a:srgbClr val="005C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err="1"/>
              <a:t>Ranigast</a:t>
            </a:r>
            <a:r>
              <a:rPr lang="pl-PL" sz="3200" dirty="0"/>
              <a:t> SOS Mleczko 200 ml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78FAEC32-81A1-4A7A-A6E2-A70358F257E0}"/>
              </a:ext>
            </a:extLst>
          </p:cNvPr>
          <p:cNvSpPr/>
          <p:nvPr/>
        </p:nvSpPr>
        <p:spPr>
          <a:xfrm>
            <a:off x="-2" y="1003551"/>
            <a:ext cx="12191999" cy="676275"/>
          </a:xfrm>
          <a:prstGeom prst="rect">
            <a:avLst/>
          </a:prstGeom>
          <a:solidFill>
            <a:srgbClr val="EBAB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b="1" dirty="0">
                <a:solidFill>
                  <a:schemeClr val="bg1"/>
                </a:solidFill>
              </a:rPr>
              <a:t>BŁYSKAWICZNA ULGA - OD PRZEŁYKU DO ŻOŁĄDKA!*</a:t>
            </a:r>
          </a:p>
        </p:txBody>
      </p:sp>
    </p:spTree>
    <p:extLst>
      <p:ext uri="{BB962C8B-B14F-4D97-AF65-F5344CB8AC3E}">
        <p14:creationId xmlns:p14="http://schemas.microsoft.com/office/powerpoint/2010/main" val="118239347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3E7ECDC3E69D44940611E92D412732" ma:contentTypeVersion="1" ma:contentTypeDescription="Utwórz nowy dokument." ma:contentTypeScope="" ma:versionID="c3c8b85c6e3b3328b3348e925b1f07d0">
  <xsd:schema xmlns:xsd="http://www.w3.org/2001/XMLSchema" xmlns:xs="http://www.w3.org/2001/XMLSchema" xmlns:p="http://schemas.microsoft.com/office/2006/metadata/properties" xmlns:ns2="c795e9a5-8920-4954-9141-eaafe1e2d940" targetNamespace="http://schemas.microsoft.com/office/2006/metadata/properties" ma:root="true" ma:fieldsID="4fa32f6162536744f3063b3a66bc4ea0" ns2:_="">
    <xsd:import namespace="c795e9a5-8920-4954-9141-eaafe1e2d94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5e9a5-8920-4954-9141-eaafe1e2d9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C2C567-F209-4054-A7F4-4F35504AF6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9D8D49-B1DC-4A9C-86F3-C79E31E97E4E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c795e9a5-8920-4954-9141-eaafe1e2d94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CA91CAE-D62E-4019-BEEC-E26F1D56CA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95e9a5-8920-4954-9141-eaafe1e2d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64</Words>
  <Application>Microsoft Office PowerPoint</Application>
  <PresentationFormat>Panoramiczny</PresentationFormat>
  <Paragraphs>10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 Light</vt:lpstr>
      <vt:lpstr>Tahoma</vt:lpstr>
      <vt:lpstr>Wingdings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Goler Elżbieta</dc:creator>
  <cp:lastModifiedBy>Ciuchta Małgorzata</cp:lastModifiedBy>
  <cp:revision>19</cp:revision>
  <dcterms:created xsi:type="dcterms:W3CDTF">2019-12-02T11:13:39Z</dcterms:created>
  <dcterms:modified xsi:type="dcterms:W3CDTF">2021-02-03T11:46:46Z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0x010100553E7ECDC3E69D44940611E92D412732</vt:lpwstr>
  </property>
</Properties>
</file>