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F3250-E409-4749-B9C9-3A1496D99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A10022-7C4F-45F3-B888-FAC949555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88F587-0BDA-44C3-8920-F43D22A0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4BF7B6-3978-4E41-93E4-A83594E4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DF7A26-DCA9-40C3-923F-601407CE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A39D1-A07E-4033-8AB7-C016326C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72E6AE0-CE15-40C8-B84A-9478A7800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2FD3BD-B0D9-4A4B-83C1-14DDFF91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DBEA93-4C0A-48A4-8046-0EDB372E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50F2ED-51FD-44F3-994B-6EBC67D3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18901F7-2B70-4B96-ABDA-2595ADE0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74B65D-F93B-4F19-A066-1822F9501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6AD84C-9DAC-4742-8185-AD855C54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95676E-5F60-4144-A72B-FCAA5CFA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9CBFA0-1C52-4BE4-AE2C-95D59469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00B83-BA24-4FB9-B349-0D68007A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BF7FE-8DAE-4843-8103-E2E072C5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41DD42-0342-4B96-BAE9-5F7EA39A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174D1-03A8-4122-A23B-4ED63DD4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E8DA4A-17A9-4E96-B672-2D10AE9A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42227-F392-4BBF-BE99-1DA27599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ECD340-2BF9-41C4-9FBC-42980329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8F1510-2CE6-4555-8955-C1C484C7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9F5C8B-D0A4-4C56-B6F5-872580EE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C3BBD5-9AEB-4C0B-BADA-E345B9B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6273A-F3BE-43F0-8D2B-BF74ABD5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721864-B92E-45F6-93DA-9593F932E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4FA27E-F1CC-4649-90EA-0A437389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65FEAD-FCEB-41A3-9D21-E8768A05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B1AB5A-CC25-4038-BAA4-B5ADDEF6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D47F89-776E-4F6E-B985-C8E99FAA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E549A-F589-45C1-85AD-FF37AB0B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01D71-4350-46DE-8B61-3FE908F9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8B36B2-A3FE-4F43-9B72-4C810517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80FB020-210E-45F1-82BE-8614927F8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43E19A-61A9-4D9A-ADA0-D534C63FA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09516F-EBC5-4880-B748-5C80EBD7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2897B91-F830-4FB2-AB62-4EC19703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A9FA779-96B8-4012-AD17-5BA0C341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2B1E9-EDCD-4AA1-9B54-5DABD970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12CDA69-37AC-4E03-87BC-7FCF4EA2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471BA4-DFB8-4764-9930-8F79C088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017AC27-69A0-45EC-BF63-6342945D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214DBF2-E8EC-4881-8F14-067D10C9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21D7B1E-E71E-424D-81D0-37360949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522501-791E-465A-B431-6E9A2FA7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93CB3-3AC9-4807-B2D0-88DF85A8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138D3-2FEA-4039-8B48-AD0391EF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014A0-FA67-42BF-9F9A-3E265138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DC5E03-A334-4B9D-9C67-6BF5C380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FDCEE2-CCCC-4B15-BFEE-B4780160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81417D-D5B4-4B4B-B5AE-FC7806B5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3DC55-6017-46F5-8E7F-B2DF66D6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10F1A3A-3B77-438B-B5BB-883FA489A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58C912-D5CA-490A-B4C3-83BAE02A0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3352B5-E82B-4EE7-B3D1-8ACD1A12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0C1867-0929-450D-9796-0233DA9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C7C2F4-F8CC-4FA8-BFD6-04C61D38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2E439B-08F9-4E49-963A-E2150412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4669BE-D039-4CBC-99F3-AD9B481A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8D0196-7FE2-4226-824A-DCF9DD3F7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82BB-55AB-43EF-9620-8F783361E991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1A8006-98C0-493F-B7C0-FDDAFB80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338874-8731-452F-BBE4-9771A48D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61F8-D9BC-437B-9BF0-7AAC2627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B693BB5-BE73-43DC-A757-5B45C9D8A24D}"/>
              </a:ext>
            </a:extLst>
          </p:cNvPr>
          <p:cNvSpPr/>
          <p:nvPr/>
        </p:nvSpPr>
        <p:spPr>
          <a:xfrm>
            <a:off x="-10210" y="5808166"/>
            <a:ext cx="12202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dirty="0"/>
          </a:p>
          <a:p>
            <a:pPr algn="ctr"/>
            <a:r>
              <a:rPr lang="pl-PL" sz="1600" dirty="0"/>
              <a:t>Przed użyciem zapoznaj się z ulotką, która zawiera wskazania, przeciwwskazania, dane dotyczące działań niepożądanych i dawkowanie oraz informacje dotyczące stosowania produktu leczniczego, bądź skonsultuj się z lekarzem lub farmaceutą, gdyż każdy lek niewłaściwie stosowany zagraża Twojemu życiu lub zdrowiu.</a:t>
            </a:r>
          </a:p>
        </p:txBody>
      </p:sp>
      <p:cxnSp>
        <p:nvCxnSpPr>
          <p:cNvPr id="7" name="Łącznik prostoliniowy 10">
            <a:extLst>
              <a:ext uri="{FF2B5EF4-FFF2-40B4-BE49-F238E27FC236}">
                <a16:creationId xmlns:a16="http://schemas.microsoft.com/office/drawing/2014/main" id="{A7D9A767-229B-4855-AC86-2324EF9F252A}"/>
              </a:ext>
            </a:extLst>
          </p:cNvPr>
          <p:cNvCxnSpPr>
            <a:cxnSpLocks/>
          </p:cNvCxnSpPr>
          <p:nvPr/>
        </p:nvCxnSpPr>
        <p:spPr>
          <a:xfrm>
            <a:off x="-10209" y="5949280"/>
            <a:ext cx="12202209" cy="0"/>
          </a:xfrm>
          <a:prstGeom prst="line">
            <a:avLst/>
          </a:prstGeom>
          <a:ln w="22225">
            <a:solidFill>
              <a:srgbClr val="427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FB8DD144-C332-40A8-9AC3-46749A48B8BF}"/>
              </a:ext>
            </a:extLst>
          </p:cNvPr>
          <p:cNvSpPr/>
          <p:nvPr/>
        </p:nvSpPr>
        <p:spPr>
          <a:xfrm>
            <a:off x="-10210" y="360178"/>
            <a:ext cx="1219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  <a:cs typeface="Arial" pitchFamily="34" charset="0"/>
              </a:rPr>
              <a:t>Likwiduje objawy przeziębienia i grypy</a:t>
            </a:r>
            <a:br>
              <a:rPr lang="pl-PL" sz="24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pl-PL" sz="2400" b="1" dirty="0">
                <a:solidFill>
                  <a:srgbClr val="FF0000"/>
                </a:solidFill>
                <a:cs typeface="Arial" pitchFamily="34" charset="0"/>
              </a:rPr>
              <a:t>oraz pomaga zwalczać infekcję wirusową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7255312F-4C50-4640-9E63-F824FA667B97}"/>
              </a:ext>
            </a:extLst>
          </p:cNvPr>
          <p:cNvSpPr txBox="1">
            <a:spLocks/>
          </p:cNvSpPr>
          <p:nvPr/>
        </p:nvSpPr>
        <p:spPr>
          <a:xfrm>
            <a:off x="0" y="5370713"/>
            <a:ext cx="12221953" cy="615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Scorbolamid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Extra.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Skład i postać: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Każda tabletka powlekana zawiera: 300 mg salicylamidu, 200 mg kwasu askorbowego, 50 mg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rutozydu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5 mg cynku. Substancje pomocnicze o znanym działaniu: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tartrazyna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 102), żółcień pomarańczowa FCF (E 110) oraz lecytyna sojowa (E 322).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Wskazania: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Gorączka i objawy związane z przeziębieniem lub grypą, bóle głowy, wspomaganie odporności organizmu w stanach zwiększonego zapotrzebowania na witaminę C i cynk oraz uszczelnianie naczyń włosowatych.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Przeciwwskazania: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Nadwrażliwość na substancje czynne lub na którąkolwiek substancję pomocniczą produktu leczniczego. Nadwrażliwość na niesteroidowe leki przeciwzapalne. Astma z polipami nosa (wywołana lub zaostrzona przez kwas acetylosalicylowy). Czynna choroba wrzodowa żołądka i dwunastnicy, stany zapalne przewodu pokarmowego. Zaburzenia równowagi kwasowo-zasadowej (cukrzyca, mocznica, tężyczka). Zaburzenia krzepliwości krwi (np. hemofilia, trombocytopenia). Genetycznie uwarunkowany niedobór dehydrogenazy glukozo-6-fosforanowej (ryzyko hemolizy po długotrwałym, doustnym przyjmowaniu kwasu askorbowego). Kamica nerkowa w wywiadzie (ryzyko powstawania kamieni moczowych po zastosowaniu dużych dawek kwasu askorbowego). Hemochromatoza, niedokrwistość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syderoblastyczna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nadmierna ilości kwasu moczowego we krwi lub szczawianów w moczu. Ciężka niewydolność serca. Ciąża. Karmienie piersią. Jednoczesne stosowanie z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metotreksatem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 dawkach 15 mg tygodniowo lub większych. Produktu nie należy stosować u dzieci i młodzieży w wieku poniżej 16 lat (poza rzadkimi chorobami, takimi jak np. choroba Kawasaki), ze względu na ryzyko wystąpienia zespołu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Reye’a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Produkt zawiera lecytynę sojową i jest przeciwwskazany u pacjentów z nadwrażliwością na orzeszki ziemne lub soję.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Podmiot odpowiedzialny: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Zakłady Farmaceutyczne Polpharma S.A. Pozwolenie na dopuszczenie do obrotu nr 23492 wydane przez MZ. Lek wydawany bez recepty.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ChPL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2020.04.06. </a:t>
            </a:r>
            <a:endParaRPr lang="en-US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61BF8CE6-56A2-4B45-85E6-A265B5CF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74" y="680119"/>
            <a:ext cx="6246125" cy="47664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2800D2-DBBE-49B2-977E-5DF3652C9CAD}"/>
              </a:ext>
            </a:extLst>
          </p:cNvPr>
          <p:cNvSpPr txBox="1"/>
          <p:nvPr/>
        </p:nvSpPr>
        <p:spPr>
          <a:xfrm>
            <a:off x="10845538" y="6626937"/>
            <a:ext cx="1341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SCO/248/08-2021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57208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357</Words>
  <Application>Microsoft Office PowerPoint</Application>
  <PresentationFormat>Panoramiczny</PresentationFormat>
  <Paragraphs>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Kubicka Joanna</dc:creator>
  <cp:lastModifiedBy>Przednowek Magdalena</cp:lastModifiedBy>
  <cp:revision>5</cp:revision>
  <dcterms:created xsi:type="dcterms:W3CDTF">2021-01-11T17:15:13Z</dcterms:created>
  <dcterms:modified xsi:type="dcterms:W3CDTF">2021-08-11T07:00:09Z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0dd1c2-1ce3-4165-b50d-ce376b15267d_Enabled">
    <vt:lpwstr>true</vt:lpwstr>
  </property>
  <property fmtid="{D5CDD505-2E9C-101B-9397-08002B2CF9AE}" pid="3" name="MSIP_Label_0b0dd1c2-1ce3-4165-b50d-ce376b15267d_SetDate">
    <vt:lpwstr>2021-08-11T06:59:36Z</vt:lpwstr>
  </property>
  <property fmtid="{D5CDD505-2E9C-101B-9397-08002B2CF9AE}" pid="4" name="MSIP_Label_0b0dd1c2-1ce3-4165-b50d-ce376b15267d_Method">
    <vt:lpwstr>Privileged</vt:lpwstr>
  </property>
  <property fmtid="{D5CDD505-2E9C-101B-9397-08002B2CF9AE}" pid="5" name="MSIP_Label_0b0dd1c2-1ce3-4165-b50d-ce376b15267d_Name">
    <vt:lpwstr>Publiczne – Bez Oznaczeń</vt:lpwstr>
  </property>
  <property fmtid="{D5CDD505-2E9C-101B-9397-08002B2CF9AE}" pid="6" name="MSIP_Label_0b0dd1c2-1ce3-4165-b50d-ce376b15267d_SiteId">
    <vt:lpwstr>edf3cfc4-ee60-4b92-a2cb-da2c123fc895</vt:lpwstr>
  </property>
  <property fmtid="{D5CDD505-2E9C-101B-9397-08002B2CF9AE}" pid="7" name="MSIP_Label_0b0dd1c2-1ce3-4165-b50d-ce376b15267d_ActionId">
    <vt:lpwstr>4289527f-356d-41e4-825c-1e2640e39072</vt:lpwstr>
  </property>
  <property fmtid="{D5CDD505-2E9C-101B-9397-08002B2CF9AE}" pid="8" name="MSIP_Label_0b0dd1c2-1ce3-4165-b50d-ce376b15267d_ContentBits">
    <vt:lpwstr>0</vt:lpwstr>
  </property>
</Properties>
</file>