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7B5C9EA-A6A6-4057-928F-8354C09956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42E2CB7F-3A08-4A01-BDE8-808A983B10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2AAB99C-1959-4271-86F8-ACD065515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7EABF-4DD8-4E46-A2F5-851E49A463B4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8CE1150-B7B0-46BD-A60C-77A3B47EB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B3A9668-FC5E-469B-A084-169517E24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80B0-6EE4-454E-8CBB-F064965B2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425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7C9787-4119-4907-AE6E-1DCD6503A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B6FE969C-CEA4-43C1-9B12-6F43A8838B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277D08C-EF65-487A-9059-22BFA6FED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7EABF-4DD8-4E46-A2F5-851E49A463B4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D0874E1-687D-438F-A6D4-AA0F8B108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A8FCF81-C115-4B12-9A7D-3A40BFDB2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80B0-6EE4-454E-8CBB-F064965B2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453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13B93676-3FE4-40F4-BD3C-4A13E061B8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8551E689-7438-419C-819F-79AAE7510D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02E7F2B-C389-412A-881A-EBC50CC8B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7EABF-4DD8-4E46-A2F5-851E49A463B4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D2BA014-11CF-48D3-B047-B01D32C55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273B4FD-DED2-4AA2-A867-3BE226674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80B0-6EE4-454E-8CBB-F064965B2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692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B7AEB4-8220-4288-885C-3C247036C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4CA6E4F-E366-45CF-9C72-AA70A1263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A4C38BE-481C-447A-9333-A4CB52FF6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7EABF-4DD8-4E46-A2F5-851E49A463B4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91C381C-5A77-47CD-8BE0-E5D8E133E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53AF743-3B36-4AEB-ACD2-CC971DCD6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80B0-6EE4-454E-8CBB-F064965B2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007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6DC7ED3-54CD-4322-B67C-2A782B2C3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5CA4803-9736-4A28-9152-E98DC6DEDB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FB302ED-72AD-4B74-8D40-75F63AE40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7EABF-4DD8-4E46-A2F5-851E49A463B4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C22CD4D-B492-414F-812C-66A40A4C0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D0CB022-2EA5-41D3-A04F-345DE2A7E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80B0-6EE4-454E-8CBB-F064965B2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347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0F90E26-710E-4B56-AE08-7D6F81D6F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2670E6B-93C0-436B-92B0-E5726E1B6B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859567F-5DBE-4415-949F-C507351B65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FC2BB05-824D-4FA7-A2B2-5C92EE0AD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7EABF-4DD8-4E46-A2F5-851E49A463B4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B8C0D5E-957A-4725-834A-43F2D6F88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1068256-FB3F-4704-A464-F9F6025E8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80B0-6EE4-454E-8CBB-F064965B2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970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39B324E-ABC2-4FAB-8C03-324B4963E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B64F1A3-7F2E-466A-A309-CB95E6FD9F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39E79AA-88E9-4000-9A58-FD32EFA1A8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E98CB67E-B365-40E4-B07C-A8748EECB2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457FB295-7FF2-444F-9F21-7F8D6D98C9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704EB2B7-9CE2-4685-8385-5E652E7B7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7EABF-4DD8-4E46-A2F5-851E49A463B4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A5D24A15-E3A3-49D1-A823-D87943509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4DB49CB7-6048-457E-B4D5-995C2357E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80B0-6EE4-454E-8CBB-F064965B2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66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83720BA-E89A-43B0-9289-C9AA2A686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3ECBB27A-1981-45C8-A401-F4D63E88E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7EABF-4DD8-4E46-A2F5-851E49A463B4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723EC2BF-9614-4EE6-BFC0-CF1BC9FD2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5165CB-8078-4F5F-8465-4CA454259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80B0-6EE4-454E-8CBB-F064965B2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402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F8A73A7A-3293-47FB-AADA-2CB96EA8B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7EABF-4DD8-4E46-A2F5-851E49A463B4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8289C969-3C5F-464C-9563-A2737E1D5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4EFE618-0BBC-4EF7-9847-A4ADCA1CE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80B0-6EE4-454E-8CBB-F064965B2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6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AC5E399-F6CC-4412-BD17-618C7B3ED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6828676-ACF1-484E-A7E2-57734A3779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9CE71CBE-708A-4ED0-8849-1DA4E7839A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1462135-E7E0-49C5-86BA-C8ACBB14B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7EABF-4DD8-4E46-A2F5-851E49A463B4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BCD5C6A-7BD8-4861-BA5F-1C7510A27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B7EE24A-81DD-4CEA-8482-C137B1752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80B0-6EE4-454E-8CBB-F064965B2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5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3398EAC-C9A5-4F01-85E4-2FAAAF557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3741C2F2-6FFC-4F1A-85D7-93684C1AE2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6B20CE9-B2F7-4546-8E22-F4C03D5002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3BCF36A-28C4-4AD6-8946-35F51B334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7EABF-4DD8-4E46-A2F5-851E49A463B4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ECE2620-079F-43A7-8605-2A52B960A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E075005-65BF-4243-82D5-BA890C5D8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80B0-6EE4-454E-8CBB-F064965B2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435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797C43BD-FBBC-4016-BED6-9AC1D7047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1FF7B7A-B682-43E8-A9F0-DA3A104EF1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2872723-44E4-41F4-936F-D63888EBA6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7EABF-4DD8-4E46-A2F5-851E49A463B4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5B27BC7-FC2B-4615-9B58-DF24E97C2D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2858DFE-69BF-4C1D-B729-FA1BE3B60B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080B0-6EE4-454E-8CBB-F064965B2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425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id="{5C83B223-CC81-412E-8F8B-96DD53FC82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4571" y="949015"/>
            <a:ext cx="5372644" cy="4298115"/>
          </a:xfrm>
          <a:prstGeom prst="rect">
            <a:avLst/>
          </a:prstGeom>
        </p:spPr>
      </p:pic>
      <p:sp>
        <p:nvSpPr>
          <p:cNvPr id="5" name="Podtytuł 2">
            <a:extLst>
              <a:ext uri="{FF2B5EF4-FFF2-40B4-BE49-F238E27FC236}">
                <a16:creationId xmlns:a16="http://schemas.microsoft.com/office/drawing/2014/main" id="{F7E95A86-0A19-4C9B-93E5-FFCD6639ED8E}"/>
              </a:ext>
            </a:extLst>
          </p:cNvPr>
          <p:cNvSpPr txBox="1">
            <a:spLocks/>
          </p:cNvSpPr>
          <p:nvPr/>
        </p:nvSpPr>
        <p:spPr>
          <a:xfrm>
            <a:off x="14703" y="5288346"/>
            <a:ext cx="12152380" cy="716502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18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Scorbolamid</a:t>
            </a:r>
            <a:r>
              <a:rPr lang="pl-PL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lang="pl-PL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pl-PL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Skład i postać:</a:t>
            </a:r>
            <a:r>
              <a:rPr lang="pl-PL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Każda tabletka </a:t>
            </a:r>
            <a:r>
              <a:rPr lang="pl-PL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drażowana</a:t>
            </a:r>
            <a:r>
              <a:rPr lang="pl-PL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zawiera: 300 mg salicylamidu, 100 mg kwasu askorbowego, 5 mg </a:t>
            </a:r>
            <a:r>
              <a:rPr lang="pl-PL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rutozydu</a:t>
            </a:r>
            <a:r>
              <a:rPr lang="pl-PL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Substancje pomocnicze o znanym działaniu: sacharoza i żółcień </a:t>
            </a:r>
            <a:r>
              <a:rPr lang="pl-PL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chinolinowa</a:t>
            </a:r>
            <a:r>
              <a:rPr lang="pl-PL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(E104). Tabletki </a:t>
            </a:r>
            <a:r>
              <a:rPr lang="pl-PL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drażowane</a:t>
            </a:r>
            <a:r>
              <a:rPr lang="pl-PL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Okrągłe, obustronnie wypukłe tabletki </a:t>
            </a:r>
            <a:r>
              <a:rPr lang="pl-PL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drażowane</a:t>
            </a:r>
            <a:r>
              <a:rPr lang="pl-PL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barwy żółtej. </a:t>
            </a:r>
            <a:r>
              <a:rPr lang="pl-PL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Wskazania:</a:t>
            </a:r>
            <a:r>
              <a:rPr lang="pl-PL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Gorączka i ból związane z przeziębieniem lub grypą, bóle głowy, nerwobóle. </a:t>
            </a:r>
            <a:r>
              <a:rPr lang="pl-PL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Przeciwwskazania:</a:t>
            </a:r>
            <a:r>
              <a:rPr lang="pl-PL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nadwrażliwość na substancje czynne lub na którąkolwiek substancję pomocniczą leku; nadwrażliwość na inne niesteroidowe leki przeciwzapalne; astma z polipami nosa (wywołana lub zaostrzona przez kwas acetylosalicylowy); czynna choroba wrzodowa żołądka i dwunastnicy, stany zapalne przewodu pokarmowego; zaburzenia równowagi kwasowo-zasadowej (cukrzyca, mocznica, tężyczka); zaburzenia krzepliwości krwi (np. hemofilia, trombocytopenia); genetycznie uwarunkowany niedobór dehydrogenazy glukozo-6-fosforanowej (ryzyko hemolizy po długotrwałym, doustnym przyjmowaniu kwasu askorbowego); kamica nerkowa w wywiadzie (ryzyko powstawania kamieni moczowych po zastosowaniu dużych dawek kwasu askorbowego); hemochromatoza, niedokrwistość </a:t>
            </a:r>
            <a:r>
              <a:rPr lang="pl-PL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syderoblastyczna</a:t>
            </a:r>
            <a:r>
              <a:rPr lang="pl-PL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nadmierna ilości kwasu moczowego we krwi lub szczawianów w moczu; ciąża; karmienie piersią. Produktu nie należy stosować u dzieci w wieku poniżej 16 lat, poza rzadkimi chorobami, takimi jak np. choroba Kawasaki, ze względu na ryzyko wystąpienia zespołu </a:t>
            </a:r>
            <a:r>
              <a:rPr lang="pl-PL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Reye’a</a:t>
            </a:r>
            <a:r>
              <a:rPr lang="pl-PL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pl-PL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Podmiot odpowiedzialny:</a:t>
            </a:r>
            <a:r>
              <a:rPr lang="pl-PL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Zakłady Farmaceutyczne Polpharma S.A. </a:t>
            </a:r>
            <a:r>
              <a:rPr lang="pl-PL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ChPL</a:t>
            </a:r>
            <a:r>
              <a:rPr lang="pl-PL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2015.07.01. </a:t>
            </a:r>
            <a:endParaRPr lang="en-US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9C7E89F0-669D-47E5-AFEC-9B44EAD0C5A9}"/>
              </a:ext>
            </a:extLst>
          </p:cNvPr>
          <p:cNvSpPr/>
          <p:nvPr/>
        </p:nvSpPr>
        <p:spPr>
          <a:xfrm>
            <a:off x="-10210" y="5808166"/>
            <a:ext cx="1220220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1600" dirty="0"/>
          </a:p>
          <a:p>
            <a:pPr algn="ctr"/>
            <a:r>
              <a:rPr lang="pl-PL" sz="1600" dirty="0"/>
              <a:t>Przed użyciem zapoznaj się z ulotką, która zawiera wskazania, przeciwwskazania, dane dotyczące działań niepożądanych i dawkowanie oraz informacje dotyczące stosowania produktu leczniczego, bądź skonsultuj się z lekarzem lub farmaceutą, gdyż każdy lek niewłaściwie stosowany zagraża Twojemu życiu lub zdrowiu.</a:t>
            </a:r>
          </a:p>
        </p:txBody>
      </p:sp>
      <p:cxnSp>
        <p:nvCxnSpPr>
          <p:cNvPr id="7" name="Łącznik prostoliniowy 10">
            <a:extLst>
              <a:ext uri="{FF2B5EF4-FFF2-40B4-BE49-F238E27FC236}">
                <a16:creationId xmlns:a16="http://schemas.microsoft.com/office/drawing/2014/main" id="{5EA614C4-34C8-4574-ABB9-49F2DB4A883F}"/>
              </a:ext>
            </a:extLst>
          </p:cNvPr>
          <p:cNvCxnSpPr>
            <a:cxnSpLocks/>
          </p:cNvCxnSpPr>
          <p:nvPr/>
        </p:nvCxnSpPr>
        <p:spPr>
          <a:xfrm>
            <a:off x="-10209" y="5949280"/>
            <a:ext cx="12202209" cy="0"/>
          </a:xfrm>
          <a:prstGeom prst="line">
            <a:avLst/>
          </a:prstGeom>
          <a:ln w="22225">
            <a:solidFill>
              <a:srgbClr val="4270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rostokąt 9">
            <a:extLst>
              <a:ext uri="{FF2B5EF4-FFF2-40B4-BE49-F238E27FC236}">
                <a16:creationId xmlns:a16="http://schemas.microsoft.com/office/drawing/2014/main" id="{ABA03D86-EE61-4151-BF63-66C5CFC76551}"/>
              </a:ext>
            </a:extLst>
          </p:cNvPr>
          <p:cNvSpPr/>
          <p:nvPr/>
        </p:nvSpPr>
        <p:spPr>
          <a:xfrm>
            <a:off x="-4964" y="817456"/>
            <a:ext cx="121969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solidFill>
                  <a:srgbClr val="FF0000"/>
                </a:solidFill>
                <a:cs typeface="Arial" pitchFamily="34" charset="0"/>
              </a:rPr>
              <a:t>Teraz w ekonomicznym opakowaniu! </a:t>
            </a:r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A9BBB2F8-B9A5-4AC4-B52B-C251AF7EE035}"/>
              </a:ext>
            </a:extLst>
          </p:cNvPr>
          <p:cNvSpPr/>
          <p:nvPr/>
        </p:nvSpPr>
        <p:spPr>
          <a:xfrm>
            <a:off x="11084511" y="6639163"/>
            <a:ext cx="112723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000" b="0" i="0" dirty="0">
                <a:solidFill>
                  <a:srgbClr val="262626"/>
                </a:solidFill>
                <a:effectLst/>
                <a:latin typeface="Calibri" panose="020F0502020204030204" pitchFamily="34" charset="0"/>
              </a:rPr>
              <a:t>SCO/247/08-2021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64056765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281</Words>
  <Application>Microsoft Office PowerPoint</Application>
  <PresentationFormat>Panoramiczny</PresentationFormat>
  <Paragraphs>6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Kubicka Joanna</dc:creator>
  <cp:lastModifiedBy>Przednowek Magdalena</cp:lastModifiedBy>
  <cp:revision>5</cp:revision>
  <dcterms:created xsi:type="dcterms:W3CDTF">2021-01-11T17:13:51Z</dcterms:created>
  <dcterms:modified xsi:type="dcterms:W3CDTF">2021-08-11T06:57:54Z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b0dd1c2-1ce3-4165-b50d-ce376b15267d_Enabled">
    <vt:lpwstr>true</vt:lpwstr>
  </property>
  <property fmtid="{D5CDD505-2E9C-101B-9397-08002B2CF9AE}" pid="3" name="MSIP_Label_0b0dd1c2-1ce3-4165-b50d-ce376b15267d_SetDate">
    <vt:lpwstr>2021-08-11T06:57:52Z</vt:lpwstr>
  </property>
  <property fmtid="{D5CDD505-2E9C-101B-9397-08002B2CF9AE}" pid="4" name="MSIP_Label_0b0dd1c2-1ce3-4165-b50d-ce376b15267d_Method">
    <vt:lpwstr>Privileged</vt:lpwstr>
  </property>
  <property fmtid="{D5CDD505-2E9C-101B-9397-08002B2CF9AE}" pid="5" name="MSIP_Label_0b0dd1c2-1ce3-4165-b50d-ce376b15267d_Name">
    <vt:lpwstr>Publiczne – Bez Oznaczeń</vt:lpwstr>
  </property>
  <property fmtid="{D5CDD505-2E9C-101B-9397-08002B2CF9AE}" pid="6" name="MSIP_Label_0b0dd1c2-1ce3-4165-b50d-ce376b15267d_SiteId">
    <vt:lpwstr>edf3cfc4-ee60-4b92-a2cb-da2c123fc895</vt:lpwstr>
  </property>
  <property fmtid="{D5CDD505-2E9C-101B-9397-08002B2CF9AE}" pid="7" name="MSIP_Label_0b0dd1c2-1ce3-4165-b50d-ce376b15267d_ActionId">
    <vt:lpwstr>e90f7baa-33bc-4859-bae3-1600dd1e0b63</vt:lpwstr>
  </property>
  <property fmtid="{D5CDD505-2E9C-101B-9397-08002B2CF9AE}" pid="8" name="MSIP_Label_0b0dd1c2-1ce3-4165-b50d-ce376b15267d_ContentBits">
    <vt:lpwstr>0</vt:lpwstr>
  </property>
</Properties>
</file>