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6FD74F-5E06-4A8A-A102-E3FEA6AE024A}" v="10" dt="2023-06-07T05:35:54.3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łuchowska Patrycja" userId="c51cdf78-8b74-49d0-a23b-bb230d415744" providerId="ADAL" clId="{246FD74F-5E06-4A8A-A102-E3FEA6AE024A}"/>
    <pc:docChg chg="undo custSel addSld modSld">
      <pc:chgData name="Głuchowska Patrycja" userId="c51cdf78-8b74-49d0-a23b-bb230d415744" providerId="ADAL" clId="{246FD74F-5E06-4A8A-A102-E3FEA6AE024A}" dt="2023-06-07T05:36:15.933" v="1297" actId="20577"/>
      <pc:docMkLst>
        <pc:docMk/>
      </pc:docMkLst>
      <pc:sldChg chg="addSp delSp modSp mod">
        <pc:chgData name="Głuchowska Patrycja" userId="c51cdf78-8b74-49d0-a23b-bb230d415744" providerId="ADAL" clId="{246FD74F-5E06-4A8A-A102-E3FEA6AE024A}" dt="2023-06-02T07:57:55.781" v="1280" actId="20577"/>
        <pc:sldMkLst>
          <pc:docMk/>
          <pc:sldMk cId="192487558" sldId="257"/>
        </pc:sldMkLst>
        <pc:spChg chg="mod">
          <ac:chgData name="Głuchowska Patrycja" userId="c51cdf78-8b74-49d0-a23b-bb230d415744" providerId="ADAL" clId="{246FD74F-5E06-4A8A-A102-E3FEA6AE024A}" dt="2023-06-02T07:57:55.781" v="1280" actId="20577"/>
          <ac:spMkLst>
            <pc:docMk/>
            <pc:sldMk cId="192487558" sldId="257"/>
            <ac:spMk id="2" creationId="{00000000-0000-0000-0000-000000000000}"/>
          </ac:spMkLst>
        </pc:spChg>
        <pc:spChg chg="add mod">
          <ac:chgData name="Głuchowska Patrycja" userId="c51cdf78-8b74-49d0-a23b-bb230d415744" providerId="ADAL" clId="{246FD74F-5E06-4A8A-A102-E3FEA6AE024A}" dt="2023-06-01T11:07:49.948" v="929" actId="1076"/>
          <ac:spMkLst>
            <pc:docMk/>
            <pc:sldMk cId="192487558" sldId="257"/>
            <ac:spMk id="6" creationId="{B6696710-0E0B-A71B-8814-9B244AF10B49}"/>
          </ac:spMkLst>
        </pc:spChg>
        <pc:spChg chg="add mod">
          <ac:chgData name="Głuchowska Patrycja" userId="c51cdf78-8b74-49d0-a23b-bb230d415744" providerId="ADAL" clId="{246FD74F-5E06-4A8A-A102-E3FEA6AE024A}" dt="2023-06-01T11:07:40.476" v="927" actId="1076"/>
          <ac:spMkLst>
            <pc:docMk/>
            <pc:sldMk cId="192487558" sldId="257"/>
            <ac:spMk id="7" creationId="{2A5EEB2C-6AEE-13E6-6DF6-CA31A12D1C25}"/>
          </ac:spMkLst>
        </pc:spChg>
        <pc:spChg chg="del">
          <ac:chgData name="Głuchowska Patrycja" userId="c51cdf78-8b74-49d0-a23b-bb230d415744" providerId="ADAL" clId="{246FD74F-5E06-4A8A-A102-E3FEA6AE024A}" dt="2023-06-01T10:47:11.714" v="5" actId="478"/>
          <ac:spMkLst>
            <pc:docMk/>
            <pc:sldMk cId="192487558" sldId="257"/>
            <ac:spMk id="8" creationId="{ED2BD54B-AF32-4A0E-A646-C0F1208C6C33}"/>
          </ac:spMkLst>
        </pc:spChg>
        <pc:spChg chg="mod">
          <ac:chgData name="Głuchowska Patrycja" userId="c51cdf78-8b74-49d0-a23b-bb230d415744" providerId="ADAL" clId="{246FD74F-5E06-4A8A-A102-E3FEA6AE024A}" dt="2023-06-01T11:07:44.834" v="928" actId="1076"/>
          <ac:spMkLst>
            <pc:docMk/>
            <pc:sldMk cId="192487558" sldId="257"/>
            <ac:spMk id="9" creationId="{00000000-0000-0000-0000-000000000000}"/>
          </ac:spMkLst>
        </pc:spChg>
        <pc:spChg chg="add del">
          <ac:chgData name="Głuchowska Patrycja" userId="c51cdf78-8b74-49d0-a23b-bb230d415744" providerId="ADAL" clId="{246FD74F-5E06-4A8A-A102-E3FEA6AE024A}" dt="2023-06-01T11:07:08.548" v="916" actId="478"/>
          <ac:spMkLst>
            <pc:docMk/>
            <pc:sldMk cId="192487558" sldId="257"/>
            <ac:spMk id="10" creationId="{4832889D-E8DE-7635-1ACD-AA8F6E397F9A}"/>
          </ac:spMkLst>
        </pc:spChg>
        <pc:picChg chg="mod">
          <ac:chgData name="Głuchowska Patrycja" userId="c51cdf78-8b74-49d0-a23b-bb230d415744" providerId="ADAL" clId="{246FD74F-5E06-4A8A-A102-E3FEA6AE024A}" dt="2023-06-01T10:47:09.257" v="4" actId="14100"/>
          <ac:picMkLst>
            <pc:docMk/>
            <pc:sldMk cId="192487558" sldId="257"/>
            <ac:picMk id="3" creationId="{00000000-0000-0000-0000-000000000000}"/>
          </ac:picMkLst>
        </pc:picChg>
      </pc:sldChg>
      <pc:sldChg chg="addSp delSp modSp mod">
        <pc:chgData name="Głuchowska Patrycja" userId="c51cdf78-8b74-49d0-a23b-bb230d415744" providerId="ADAL" clId="{246FD74F-5E06-4A8A-A102-E3FEA6AE024A}" dt="2023-06-02T07:58:04.121" v="1282" actId="20577"/>
        <pc:sldMkLst>
          <pc:docMk/>
          <pc:sldMk cId="2699457597" sldId="258"/>
        </pc:sldMkLst>
        <pc:spChg chg="mod">
          <ac:chgData name="Głuchowska Patrycja" userId="c51cdf78-8b74-49d0-a23b-bb230d415744" providerId="ADAL" clId="{246FD74F-5E06-4A8A-A102-E3FEA6AE024A}" dt="2023-06-02T07:58:04.121" v="1282" actId="20577"/>
          <ac:spMkLst>
            <pc:docMk/>
            <pc:sldMk cId="2699457597" sldId="258"/>
            <ac:spMk id="3" creationId="{00000000-0000-0000-0000-000000000000}"/>
          </ac:spMkLst>
        </pc:spChg>
        <pc:spChg chg="del">
          <ac:chgData name="Głuchowska Patrycja" userId="c51cdf78-8b74-49d0-a23b-bb230d415744" providerId="ADAL" clId="{246FD74F-5E06-4A8A-A102-E3FEA6AE024A}" dt="2023-06-01T11:08:45.671" v="949" actId="478"/>
          <ac:spMkLst>
            <pc:docMk/>
            <pc:sldMk cId="2699457597" sldId="258"/>
            <ac:spMk id="4" creationId="{9DC6A4D7-1A43-4EB6-AD54-63DF485FA9FB}"/>
          </ac:spMkLst>
        </pc:spChg>
        <pc:spChg chg="add mod">
          <ac:chgData name="Głuchowska Patrycja" userId="c51cdf78-8b74-49d0-a23b-bb230d415744" providerId="ADAL" clId="{246FD74F-5E06-4A8A-A102-E3FEA6AE024A}" dt="2023-06-01T11:09:27.571" v="960"/>
          <ac:spMkLst>
            <pc:docMk/>
            <pc:sldMk cId="2699457597" sldId="258"/>
            <ac:spMk id="5" creationId="{98D9F378-B959-FD67-D41C-AA07DDFDB7B3}"/>
          </ac:spMkLst>
        </pc:spChg>
        <pc:spChg chg="add mod">
          <ac:chgData name="Głuchowska Patrycja" userId="c51cdf78-8b74-49d0-a23b-bb230d415744" providerId="ADAL" clId="{246FD74F-5E06-4A8A-A102-E3FEA6AE024A}" dt="2023-06-01T11:09:50.426" v="962" actId="208"/>
          <ac:spMkLst>
            <pc:docMk/>
            <pc:sldMk cId="2699457597" sldId="258"/>
            <ac:spMk id="6" creationId="{08BCF730-AF07-90C0-F134-008CF65AFCEB}"/>
          </ac:spMkLst>
        </pc:spChg>
        <pc:spChg chg="mod">
          <ac:chgData name="Głuchowska Patrycja" userId="c51cdf78-8b74-49d0-a23b-bb230d415744" providerId="ADAL" clId="{246FD74F-5E06-4A8A-A102-E3FEA6AE024A}" dt="2023-06-01T11:09:33.216" v="961" actId="1076"/>
          <ac:spMkLst>
            <pc:docMk/>
            <pc:sldMk cId="2699457597" sldId="258"/>
            <ac:spMk id="14" creationId="{00000000-0000-0000-0000-000000000000}"/>
          </ac:spMkLst>
        </pc:spChg>
        <pc:picChg chg="mod">
          <ac:chgData name="Głuchowska Patrycja" userId="c51cdf78-8b74-49d0-a23b-bb230d415744" providerId="ADAL" clId="{246FD74F-5E06-4A8A-A102-E3FEA6AE024A}" dt="2023-06-01T11:10:08.765" v="965" actId="14100"/>
          <ac:picMkLst>
            <pc:docMk/>
            <pc:sldMk cId="2699457597" sldId="258"/>
            <ac:picMk id="2" creationId="{00000000-0000-0000-0000-000000000000}"/>
          </ac:picMkLst>
        </pc:picChg>
        <pc:picChg chg="mod">
          <ac:chgData name="Głuchowska Patrycja" userId="c51cdf78-8b74-49d0-a23b-bb230d415744" providerId="ADAL" clId="{246FD74F-5E06-4A8A-A102-E3FEA6AE024A}" dt="2023-06-01T11:10:06.080" v="963" actId="14100"/>
          <ac:picMkLst>
            <pc:docMk/>
            <pc:sldMk cId="2699457597" sldId="258"/>
            <ac:picMk id="11" creationId="{00000000-0000-0000-0000-000000000000}"/>
          </ac:picMkLst>
        </pc:picChg>
      </pc:sldChg>
      <pc:sldChg chg="addSp delSp modSp new mod">
        <pc:chgData name="Głuchowska Patrycja" userId="c51cdf78-8b74-49d0-a23b-bb230d415744" providerId="ADAL" clId="{246FD74F-5E06-4A8A-A102-E3FEA6AE024A}" dt="2023-06-07T05:36:15.933" v="1297" actId="20577"/>
        <pc:sldMkLst>
          <pc:docMk/>
          <pc:sldMk cId="1161763926" sldId="259"/>
        </pc:sldMkLst>
        <pc:spChg chg="add mod">
          <ac:chgData name="Głuchowska Patrycja" userId="c51cdf78-8b74-49d0-a23b-bb230d415744" providerId="ADAL" clId="{246FD74F-5E06-4A8A-A102-E3FEA6AE024A}" dt="2023-06-07T05:35:52.879" v="1291" actId="1076"/>
          <ac:spMkLst>
            <pc:docMk/>
            <pc:sldMk cId="1161763926" sldId="259"/>
            <ac:spMk id="4" creationId="{302FAFAE-97F3-195E-1710-1ED105A0D8F8}"/>
          </ac:spMkLst>
        </pc:spChg>
        <pc:spChg chg="add mod">
          <ac:chgData name="Głuchowska Patrycja" userId="c51cdf78-8b74-49d0-a23b-bb230d415744" providerId="ADAL" clId="{246FD74F-5E06-4A8A-A102-E3FEA6AE024A}" dt="2023-06-07T05:35:48.148" v="1290" actId="1076"/>
          <ac:spMkLst>
            <pc:docMk/>
            <pc:sldMk cId="1161763926" sldId="259"/>
            <ac:spMk id="5" creationId="{24E26D45-4A3E-CCDE-2DC3-965459504794}"/>
          </ac:spMkLst>
        </pc:spChg>
        <pc:spChg chg="add mod">
          <ac:chgData name="Głuchowska Patrycja" userId="c51cdf78-8b74-49d0-a23b-bb230d415744" providerId="ADAL" clId="{246FD74F-5E06-4A8A-A102-E3FEA6AE024A}" dt="2023-06-07T05:36:15.933" v="1297" actId="20577"/>
          <ac:spMkLst>
            <pc:docMk/>
            <pc:sldMk cId="1161763926" sldId="259"/>
            <ac:spMk id="7" creationId="{833994D5-BA9D-F774-990B-3EDCE1FD6BD0}"/>
          </ac:spMkLst>
        </pc:spChg>
        <pc:picChg chg="add del mod">
          <ac:chgData name="Głuchowska Patrycja" userId="c51cdf78-8b74-49d0-a23b-bb230d415744" providerId="ADAL" clId="{246FD74F-5E06-4A8A-A102-E3FEA6AE024A}" dt="2023-06-07T05:35:19.507" v="1283" actId="478"/>
          <ac:picMkLst>
            <pc:docMk/>
            <pc:sldMk cId="1161763926" sldId="259"/>
            <ac:picMk id="3" creationId="{2BDD9004-1A03-5057-EAE9-04B032DBE12A}"/>
          </ac:picMkLst>
        </pc:picChg>
        <pc:picChg chg="add mod">
          <ac:chgData name="Głuchowska Patrycja" userId="c51cdf78-8b74-49d0-a23b-bb230d415744" providerId="ADAL" clId="{246FD74F-5E06-4A8A-A102-E3FEA6AE024A}" dt="2023-06-07T05:35:32.940" v="1287" actId="1076"/>
          <ac:picMkLst>
            <pc:docMk/>
            <pc:sldMk cId="1161763926" sldId="259"/>
            <ac:picMk id="6" creationId="{5B2670B8-2CC4-3C2E-86F9-50E5FC1E76E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07.06.2023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822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07.06.2023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0020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07.06.2023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848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07.06.2023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765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07.06.2023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973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07.06.2023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299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07.06.2023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319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07.06.2023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186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07.06.2023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067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07.06.2023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111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07.06.2023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915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491B4-0091-48E6-936F-7AA29EC0896E}" type="datetimeFigureOut">
              <a:rPr lang="pl-PL" smtClean="0"/>
              <a:t>07.06.2023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447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969703" y="675920"/>
            <a:ext cx="8779365" cy="3896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FONIX BÓL USZU </a:t>
            </a:r>
            <a:r>
              <a:rPr lang="pl-P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PIERWSZA POMOC NA </a:t>
            </a: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BÓL UCHA DOROSŁEGO I MALUCHA</a:t>
            </a:r>
            <a:endParaRPr lang="pl-PL" b="1" baseline="30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Dla dorosłych i dzieci już powyżej </a:t>
            </a: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roku życia. 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pl-PL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pl-PL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pl-PL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FONIX BÓL USZU</a:t>
            </a:r>
            <a:r>
              <a:rPr lang="pl-P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 pierwszy spray, który </a:t>
            </a:r>
            <a:r>
              <a:rPr lang="pl-PL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działa precyzyjnie na ból, infekcje i podrażnienia uszu</a:t>
            </a:r>
            <a:r>
              <a:rPr lang="pl-P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FONIX BÓL USZU to połączenie tylko naturalnych składników, bez konserwantó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– to </a:t>
            </a:r>
            <a:r>
              <a:rPr lang="pl-PL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aż 9 olejków roślinnych </a:t>
            </a:r>
            <a:r>
              <a:rPr lang="pl-PL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znanych z korzystnego działania leczniczego. </a:t>
            </a:r>
            <a:r>
              <a:rPr lang="pl-P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FONIX BÓL USZU 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jest </a:t>
            </a:r>
            <a:r>
              <a:rPr lang="pl-PL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pl-PL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ezpieczny</a:t>
            </a:r>
            <a:r>
              <a:rPr lang="pl-P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 stosowaniu dzięki specjalnej końcówce dopasowanej do budowy anatomicznej przewodu słuchowego (istotne zwłaszcza przy samodzielnym stosowaniu lub u dziecka). Ma formę </a:t>
            </a:r>
            <a:r>
              <a:rPr lang="pl-PL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spray’u</a:t>
            </a:r>
            <a:r>
              <a:rPr lang="pl-P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dzięki czemu jest </a:t>
            </a:r>
            <a:r>
              <a:rPr lang="pl-PL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wygodny w użyciu</a:t>
            </a:r>
            <a:r>
              <a:rPr lang="pl-P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pl-PL" sz="10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pl-PL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Działanie w obrębie ucha zewnętrznego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pl-PL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852127"/>
            <a:ext cx="2799332" cy="3674798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3"/>
          <a:srcRect l="20714" t="37937" r="40089" b="28412"/>
          <a:stretch/>
        </p:blipFill>
        <p:spPr>
          <a:xfrm>
            <a:off x="9183" y="0"/>
            <a:ext cx="2799331" cy="1351841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10688347" y="6622281"/>
            <a:ext cx="2249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0" i="0" dirty="0">
                <a:solidFill>
                  <a:srgbClr val="333333"/>
                </a:solidFill>
                <a:effectLst/>
                <a:latin typeface="Segoe UI WestEuropean"/>
              </a:rPr>
              <a:t>EML/2023/583</a:t>
            </a:r>
            <a:endParaRPr lang="pl-PL" sz="1400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6696710-0E0B-A71B-8814-9B244AF10B49}"/>
              </a:ext>
            </a:extLst>
          </p:cNvPr>
          <p:cNvSpPr txBox="1"/>
          <p:nvPr/>
        </p:nvSpPr>
        <p:spPr>
          <a:xfrm>
            <a:off x="1408848" y="5600664"/>
            <a:ext cx="116187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dirty="0"/>
              <a:t>Podmiot prowadzący reklamę: Zakłady Farmaceutyczne Polpharma S.A., Producent: </a:t>
            </a:r>
            <a:r>
              <a:rPr lang="pl-PL" sz="1200" dirty="0" err="1"/>
              <a:t>Naveh</a:t>
            </a:r>
            <a:r>
              <a:rPr lang="pl-PL" sz="1200" dirty="0"/>
              <a:t> Pharma LTD, Autoryzowany przedstawiciel w EU: OBELIS S.A.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A5EEB2C-6AEE-13E6-6DF6-CA31A12D1C25}"/>
              </a:ext>
            </a:extLst>
          </p:cNvPr>
          <p:cNvSpPr txBox="1"/>
          <p:nvPr/>
        </p:nvSpPr>
        <p:spPr>
          <a:xfrm>
            <a:off x="286624" y="5879648"/>
            <a:ext cx="11618752" cy="7386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pl-PL" sz="1100" dirty="0"/>
          </a:p>
          <a:p>
            <a:pPr algn="ctr"/>
            <a:r>
              <a:rPr lang="pl-PL" dirty="0"/>
              <a:t>To jest wyrób medyczny. Używaj go zgodnie z instrukcją używania lub etykietą</a:t>
            </a:r>
            <a:r>
              <a:rPr lang="pl-PL" sz="1200" dirty="0"/>
              <a:t>.</a:t>
            </a:r>
          </a:p>
          <a:p>
            <a:pPr algn="ctr"/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92487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9" y="1690269"/>
            <a:ext cx="2501213" cy="3343125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2923487" y="707016"/>
            <a:ext cx="926851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FONIX HIGIENA USZU – </a:t>
            </a:r>
            <a:r>
              <a:rPr lang="pl-PL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SKUTECZNE USZU CZYSZCZENIE W EKONOMICZNEJ CENIE</a:t>
            </a:r>
            <a:endParaRPr lang="pl-PL" sz="14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Wybierając </a:t>
            </a:r>
            <a:r>
              <a:rPr lang="pl-PL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Fonix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Higiena Uszu </a:t>
            </a:r>
            <a:r>
              <a:rPr lang="pl-PL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OSZCZĘDZASZ ponad 30%</a:t>
            </a:r>
            <a:r>
              <a:rPr lang="pl-PL" b="1" baseline="300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</a:p>
          <a:p>
            <a:endParaRPr lang="pl-PL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FONIX HIGIENA USZU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to produkt do wygodnego, skutecznego oraz bezpiecznego czyszczenia uszu. Może być stosowany już u niemowląt powyżej 3 miesiąca życia. FONIX HIGIENA USZU zawiera unikalną kompozycję </a:t>
            </a:r>
            <a:r>
              <a:rPr lang="pl-PL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aż 3 naturalnych składników 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w tym opatentowany </a:t>
            </a:r>
            <a:r>
              <a:rPr lang="pl-PL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Olivaxol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które r</a:t>
            </a:r>
            <a:r>
              <a:rPr lang="pl-PL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ozpuszczają i usuwają nadmiar woskowiny, redukują dyskomfort oraz poprawiają słyszenie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l-P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FONIX HIGIENA USZU 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jest </a:t>
            </a:r>
            <a:r>
              <a:rPr lang="pl-PL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pl-PL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ezpieczny</a:t>
            </a:r>
            <a:r>
              <a:rPr lang="pl-P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 stosowaniu dzięki specjalnej końcówce dopasowanej do budowy anatomicznej przewodu słuchowego (istotne zwłaszcza przy samodzielnym stosowaniu lub u dziecka). 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Skuteczność potwierdzona w badaniu klinicznym</a:t>
            </a:r>
            <a:r>
              <a:rPr lang="pl-PL" sz="1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buAutoNum type="arabicPeriod"/>
            </a:pPr>
            <a:r>
              <a:rPr lang="pl-PL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przeliczeniu na pojemność. Na podstawie średnich cen detalicznych w odniesieniu do najczęściej wybieranego </a:t>
            </a:r>
            <a:r>
              <a:rPr lang="pl-PL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spray’u</a:t>
            </a:r>
            <a:r>
              <a:rPr lang="pl-PL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higieny uszu w kategorii 08A1 EAR CARE; Średnie ceny detaliczne, maj 2023.</a:t>
            </a:r>
          </a:p>
          <a:p>
            <a:pPr marL="228600" indent="-228600">
              <a:buFontTx/>
              <a:buAutoNum type="arabicPeriod"/>
            </a:pP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Oron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et al. Cerumen removal: comparison of cerumenolytic agents and effect on cognition among the elderly.</a:t>
            </a:r>
            <a:r>
              <a:rPr lang="pl-PL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Arch 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Gerontol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Geriatr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2011; 52(2):228-32</a:t>
            </a:r>
            <a:r>
              <a:rPr lang="pl-PL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800" baseline="30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AutoShape 4" descr="https://eureka.polpharma.net/services/index.php?start=FileView&amp;mode=prd_file&amp;pfid=3786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6" descr="https://eureka.polpharma.net/services/index.php?start=FileView&amp;mode=prd_file&amp;pfid=3786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AutoShape 8" descr="https://eureka.polpharma.net/services/index.php?start=FileView&amp;mode=prd_file&amp;pfid=3786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 rotWithShape="1">
          <a:blip r:embed="rId3"/>
          <a:srcRect l="1380" t="21228" r="20362" b="12105"/>
          <a:stretch/>
        </p:blipFill>
        <p:spPr>
          <a:xfrm>
            <a:off x="116593" y="91187"/>
            <a:ext cx="2695697" cy="129175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10856127" y="6618312"/>
            <a:ext cx="2249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0" i="0" dirty="0">
                <a:solidFill>
                  <a:srgbClr val="333333"/>
                </a:solidFill>
                <a:effectLst/>
                <a:latin typeface="Segoe UI WestEuropean"/>
              </a:rPr>
              <a:t>EML/2023/583</a:t>
            </a:r>
            <a:endParaRPr lang="pl-PL" sz="1400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8D9F378-B959-FD67-D41C-AA07DDFDB7B3}"/>
              </a:ext>
            </a:extLst>
          </p:cNvPr>
          <p:cNvSpPr txBox="1"/>
          <p:nvPr/>
        </p:nvSpPr>
        <p:spPr>
          <a:xfrm>
            <a:off x="1408848" y="5600664"/>
            <a:ext cx="116187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dirty="0"/>
              <a:t>Podmiot prowadzący reklamę: Zakłady Farmaceutyczne Polpharma S.A., Producent: </a:t>
            </a:r>
            <a:r>
              <a:rPr lang="pl-PL" sz="1200" dirty="0" err="1"/>
              <a:t>Naveh</a:t>
            </a:r>
            <a:r>
              <a:rPr lang="pl-PL" sz="1200" dirty="0"/>
              <a:t> Pharma LTD, Autoryzowany przedstawiciel w EU: OBELIS S.A.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08BCF730-AF07-90C0-F134-008CF65AFCEB}"/>
              </a:ext>
            </a:extLst>
          </p:cNvPr>
          <p:cNvSpPr txBox="1"/>
          <p:nvPr/>
        </p:nvSpPr>
        <p:spPr>
          <a:xfrm>
            <a:off x="286624" y="5879648"/>
            <a:ext cx="11618752" cy="7386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pl-PL" sz="1100" dirty="0"/>
          </a:p>
          <a:p>
            <a:pPr algn="ctr"/>
            <a:r>
              <a:rPr lang="pl-PL" dirty="0"/>
              <a:t>To jest wyrób medyczny. Używaj go zgodnie z instrukcją używania lub etykietą</a:t>
            </a:r>
            <a:r>
              <a:rPr lang="pl-PL" sz="1200" dirty="0"/>
              <a:t>.</a:t>
            </a:r>
          </a:p>
          <a:p>
            <a:pPr algn="ctr"/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2699457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302FAFAE-97F3-195E-1710-1ED105A0D8F8}"/>
              </a:ext>
            </a:extLst>
          </p:cNvPr>
          <p:cNvSpPr txBox="1"/>
          <p:nvPr/>
        </p:nvSpPr>
        <p:spPr>
          <a:xfrm>
            <a:off x="4620304" y="5007084"/>
            <a:ext cx="715504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100" dirty="0"/>
              <a:t>Podmiot prowadzący reklamę: Zakłady Farmaceutyczne Polpharma S.A., Producent: </a:t>
            </a:r>
            <a:r>
              <a:rPr lang="pl-PL" sz="1100" dirty="0" err="1"/>
              <a:t>Naveh</a:t>
            </a:r>
            <a:r>
              <a:rPr lang="pl-PL" sz="1100" dirty="0"/>
              <a:t> Pharma LTD, Autoryzowany przedstawiciel w EU: OBELIS S.A.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4E26D45-4A3E-CCDE-2DC3-965459504794}"/>
              </a:ext>
            </a:extLst>
          </p:cNvPr>
          <p:cNvSpPr txBox="1"/>
          <p:nvPr/>
        </p:nvSpPr>
        <p:spPr>
          <a:xfrm>
            <a:off x="4682211" y="5557327"/>
            <a:ext cx="7264864" cy="646331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dirty="0"/>
              <a:t>To jest wyrób medyczny. Używaj go zgodnie z instrukcją używania lub etykietą</a:t>
            </a:r>
            <a:r>
              <a:rPr lang="pl-PL" sz="1200" dirty="0"/>
              <a:t>.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5B2670B8-2CC4-3C2E-86F9-50E5FC1E76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925" y="276836"/>
            <a:ext cx="4211547" cy="5926822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833994D5-BA9D-F774-990B-3EDCE1FD6BD0}"/>
              </a:ext>
            </a:extLst>
          </p:cNvPr>
          <p:cNvSpPr txBox="1"/>
          <p:nvPr/>
        </p:nvSpPr>
        <p:spPr>
          <a:xfrm>
            <a:off x="4620304" y="4456841"/>
            <a:ext cx="715504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W przeliczeniu na pojemność. Na podstawie średnich cen detalicznych w odniesieniu do najczęściej wybieranego </a:t>
            </a:r>
            <a:r>
              <a:rPr lang="pl-PL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spray’u</a:t>
            </a:r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higieny uszu w kategorii 08A1 EAR CARE; Średnie ceny detaliczne, maj 2023.</a:t>
            </a:r>
          </a:p>
        </p:txBody>
      </p:sp>
    </p:spTree>
    <p:extLst>
      <p:ext uri="{BB962C8B-B14F-4D97-AF65-F5344CB8AC3E}">
        <p14:creationId xmlns:p14="http://schemas.microsoft.com/office/powerpoint/2010/main" val="116176392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3E7ECDC3E69D44940611E92D412732" ma:contentTypeVersion="1" ma:contentTypeDescription="Utwórz nowy dokument." ma:contentTypeScope="" ma:versionID="c3c8b85c6e3b3328b3348e925b1f07d0">
  <xsd:schema xmlns:xsd="http://www.w3.org/2001/XMLSchema" xmlns:xs="http://www.w3.org/2001/XMLSchema" xmlns:p="http://schemas.microsoft.com/office/2006/metadata/properties" xmlns:ns2="c795e9a5-8920-4954-9141-eaafe1e2d940" targetNamespace="http://schemas.microsoft.com/office/2006/metadata/properties" ma:root="true" ma:fieldsID="4fa32f6162536744f3063b3a66bc4ea0" ns2:_="">
    <xsd:import namespace="c795e9a5-8920-4954-9141-eaafe1e2d94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5e9a5-8920-4954-9141-eaafe1e2d9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B2A13F-73C0-4CBB-8809-05C99B406E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3F9032-0414-4795-A6EE-ADBEFC6D3A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95e9a5-8920-4954-9141-eaafe1e2d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8EBF4E-24D0-4FDA-9843-8AB574E3FB8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435</Words>
  <Application>Microsoft Office PowerPoint</Application>
  <PresentationFormat>Panoramiczny</PresentationFormat>
  <Paragraphs>30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Segoe UI WestEuropean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Telecka Alicja</dc:creator>
  <cp:lastModifiedBy>Głuchowska Patrycja</cp:lastModifiedBy>
  <cp:revision>14</cp:revision>
  <dcterms:created xsi:type="dcterms:W3CDTF">2020-05-11T06:01:00Z</dcterms:created>
  <dcterms:modified xsi:type="dcterms:W3CDTF">2023-06-07T05:36:21Z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0x010100553E7ECDC3E69D44940611E92D412732</vt:lpwstr>
  </property>
  <property fmtid="{D5CDD505-2E9C-101B-9397-08002B2CF9AE}" pid="3" name="MSIP_Label_0b0dd1c2-1ce3-4165-b50d-ce376b15267d_Enabled">
    <vt:lpwstr>true</vt:lpwstr>
  </property>
  <property fmtid="{D5CDD505-2E9C-101B-9397-08002B2CF9AE}" pid="4" name="MSIP_Label_0b0dd1c2-1ce3-4165-b50d-ce376b15267d_SetDate">
    <vt:lpwstr>2021-10-12T10:24:07Z</vt:lpwstr>
  </property>
  <property fmtid="{D5CDD505-2E9C-101B-9397-08002B2CF9AE}" pid="5" name="MSIP_Label_0b0dd1c2-1ce3-4165-b50d-ce376b15267d_Method">
    <vt:lpwstr>Privileged</vt:lpwstr>
  </property>
  <property fmtid="{D5CDD505-2E9C-101B-9397-08002B2CF9AE}" pid="6" name="MSIP_Label_0b0dd1c2-1ce3-4165-b50d-ce376b15267d_Name">
    <vt:lpwstr>Publiczne – Bez Oznaczeń</vt:lpwstr>
  </property>
  <property fmtid="{D5CDD505-2E9C-101B-9397-08002B2CF9AE}" pid="7" name="MSIP_Label_0b0dd1c2-1ce3-4165-b50d-ce376b15267d_SiteId">
    <vt:lpwstr>edf3cfc4-ee60-4b92-a2cb-da2c123fc895</vt:lpwstr>
  </property>
  <property fmtid="{D5CDD505-2E9C-101B-9397-08002B2CF9AE}" pid="8" name="MSIP_Label_0b0dd1c2-1ce3-4165-b50d-ce376b15267d_ActionId">
    <vt:lpwstr>f8b44b8a-ef6e-4181-865d-373247de3731</vt:lpwstr>
  </property>
  <property fmtid="{D5CDD505-2E9C-101B-9397-08002B2CF9AE}" pid="9" name="MSIP_Label_0b0dd1c2-1ce3-4165-b50d-ce376b15267d_ContentBits">
    <vt:lpwstr>0</vt:lpwstr>
  </property>
</Properties>
</file>